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70" r:id="rId4"/>
    <p:sldId id="272" r:id="rId5"/>
    <p:sldId id="271" r:id="rId6"/>
    <p:sldId id="273" r:id="rId7"/>
    <p:sldId id="267" r:id="rId8"/>
    <p:sldId id="274"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3" d="100"/>
          <a:sy n="103"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C784CD-A34A-48FD-BCAD-A1597756115A}" type="datetimeFigureOut">
              <a:rPr lang="en-GB" smtClean="0"/>
              <a:t>06/11/2025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3ED5A4-5ADA-495D-87F6-E6BC86B354F1}" type="slidenum">
              <a:rPr lang="en-GB" smtClean="0"/>
              <a:t>‹#›</a:t>
            </a:fld>
            <a:endParaRPr lang="en-GB"/>
          </a:p>
        </p:txBody>
      </p:sp>
    </p:spTree>
    <p:extLst>
      <p:ext uri="{BB962C8B-B14F-4D97-AF65-F5344CB8AC3E}">
        <p14:creationId xmlns:p14="http://schemas.microsoft.com/office/powerpoint/2010/main" val="3215148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F3ED5A4-5ADA-495D-87F6-E6BC86B354F1}" type="slidenum">
              <a:rPr lang="en-GB" smtClean="0"/>
              <a:t>2</a:t>
            </a:fld>
            <a:endParaRPr lang="en-GB"/>
          </a:p>
        </p:txBody>
      </p:sp>
    </p:spTree>
    <p:extLst>
      <p:ext uri="{BB962C8B-B14F-4D97-AF65-F5344CB8AC3E}">
        <p14:creationId xmlns:p14="http://schemas.microsoft.com/office/powerpoint/2010/main" val="4274019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5F874-1E4A-4D79-AB79-54ABDE3C94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ADD29B3-1433-42CB-8664-9FC5E6313B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FD2EA6F-F0C8-4BB1-8EC4-74665D80738D}"/>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01B5DDCF-0FEA-4E94-8FF5-E6651D0678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7C3277-4D78-44A4-91E1-0E6B0E4EEFCF}"/>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1878869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78212-794D-4142-96DB-16C9717CE0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22217B-A692-4378-B56A-F524435565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3839AA-38DE-4779-AC91-0D0FDC48F9AC}"/>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A6935037-B13E-4240-AE74-A437733D1C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BF18EA-B4D2-4028-B5BC-8A53D0E7F3EC}"/>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347798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1E4B2-A895-47C5-A6AE-0D7364B1FF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9E8F9A-7BA1-4519-B99A-878043E811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799C26-9FE6-4F67-92D1-F34FC6536D0B}"/>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96D7405E-D9E6-430E-8B5F-90CD434064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DFF7E-7117-405E-9219-24FC4398F126}"/>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315748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A1ECE-4B63-4007-9B60-4C3911B280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27BBF9-D7D2-4179-BB9E-82DB99D422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0C95F9-53A5-4C79-9F98-0B5F5E44003F}"/>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BFE3E8B4-EB41-4A8F-AE27-594E6FDB1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8B2BEA-F176-4861-BF30-888EC7837CC7}"/>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190023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1811F-FC8E-401F-BE52-DB2719936B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9954F3D-B5C2-4D9C-8CF7-5600E5EDF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005AA0-E8C2-41F9-A44E-71B616A403EB}"/>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10AE9085-4A26-41D6-8055-6061B2583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EBEBC8-4A68-4954-B397-F97E9CFF6F95}"/>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151480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3F186-BC6F-4863-98A1-FEA4DE539A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A60837-06E3-437A-8E75-33CB40C07A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42C0F2-87E3-44E6-9383-ECDFC393F0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0812E4-4592-4C7B-A5A0-053963602F22}"/>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6" name="Footer Placeholder 5">
            <a:extLst>
              <a:ext uri="{FF2B5EF4-FFF2-40B4-BE49-F238E27FC236}">
                <a16:creationId xmlns:a16="http://schemas.microsoft.com/office/drawing/2014/main" id="{C3B9781E-E494-4AE8-8E5D-A65342E0E1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07CD58-A591-4280-AB1F-68342007BBFC}"/>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319632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B5811-B20C-4A4B-B952-8CDDA712D0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C69EC0-C0F3-4700-97A9-A62944F623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B594DE-21E8-4174-860E-E14898CCE2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0F50A-09DA-4C86-B7BC-4933ED6A25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10E1EE-AB57-4A88-8DBE-A23A8AB412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E17DF16-11C4-4493-A756-F1807E7BC231}"/>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8" name="Footer Placeholder 7">
            <a:extLst>
              <a:ext uri="{FF2B5EF4-FFF2-40B4-BE49-F238E27FC236}">
                <a16:creationId xmlns:a16="http://schemas.microsoft.com/office/drawing/2014/main" id="{59865F7C-DF32-4295-A025-5945BE7C8E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E281E5-E20B-49E3-B710-EAE67E3EB3C5}"/>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3831926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849A2-82B3-4CE4-A0E9-F2B9DDA7E1A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44E554-18AD-4144-B438-19289DAFBD3B}"/>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4" name="Footer Placeholder 3">
            <a:extLst>
              <a:ext uri="{FF2B5EF4-FFF2-40B4-BE49-F238E27FC236}">
                <a16:creationId xmlns:a16="http://schemas.microsoft.com/office/drawing/2014/main" id="{89F5F3D8-63EE-442D-AC41-A1FC461EC1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9FE97C-C5CB-45E7-BE87-9E73E1799E39}"/>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2457526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3F2A99-B9AF-4B1C-879F-57DF12A8149B}"/>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3" name="Footer Placeholder 2">
            <a:extLst>
              <a:ext uri="{FF2B5EF4-FFF2-40B4-BE49-F238E27FC236}">
                <a16:creationId xmlns:a16="http://schemas.microsoft.com/office/drawing/2014/main" id="{7B9EDC0D-5D03-4E84-9428-9CB29067FAF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E4A0A8-6533-4948-B951-75947FBE5032}"/>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52972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404AC-0944-4FA1-A3A0-B9D9EEB088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ADE51EC-4FA0-4887-97DE-7AA1EA82BF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9105DFE-7930-423F-B422-322DDFF7DD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1FBBC7-0098-490F-AE65-542D374C9436}"/>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6" name="Footer Placeholder 5">
            <a:extLst>
              <a:ext uri="{FF2B5EF4-FFF2-40B4-BE49-F238E27FC236}">
                <a16:creationId xmlns:a16="http://schemas.microsoft.com/office/drawing/2014/main" id="{A69FB06F-0135-4687-B2CA-C4949FE46C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E65280-8BEF-4639-A85E-D86635200CE7}"/>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270716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5247D-5AEA-41F9-8E4C-4E62DB42D2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858B06E-3997-4787-A884-C7FB447136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CA307B8-F335-45F1-83FD-9F1304625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5930AB-2C7D-4A56-8F08-9116C881A25E}"/>
              </a:ext>
            </a:extLst>
          </p:cNvPr>
          <p:cNvSpPr>
            <a:spLocks noGrp="1"/>
          </p:cNvSpPr>
          <p:nvPr>
            <p:ph type="dt" sz="half" idx="10"/>
          </p:nvPr>
        </p:nvSpPr>
        <p:spPr/>
        <p:txBody>
          <a:bodyPr/>
          <a:lstStyle/>
          <a:p>
            <a:fld id="{FC3E9950-DC38-4B84-BAD3-60F60C71B9A9}" type="datetimeFigureOut">
              <a:rPr lang="en-GB" smtClean="0"/>
              <a:t>06/11/2025</a:t>
            </a:fld>
            <a:endParaRPr lang="en-GB"/>
          </a:p>
        </p:txBody>
      </p:sp>
      <p:sp>
        <p:nvSpPr>
          <p:cNvPr id="6" name="Footer Placeholder 5">
            <a:extLst>
              <a:ext uri="{FF2B5EF4-FFF2-40B4-BE49-F238E27FC236}">
                <a16:creationId xmlns:a16="http://schemas.microsoft.com/office/drawing/2014/main" id="{20E80106-6528-4F54-886B-D13EEC55FD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9E31E0-4309-4C69-82FF-AB9B2E4A87D7}"/>
              </a:ext>
            </a:extLst>
          </p:cNvPr>
          <p:cNvSpPr>
            <a:spLocks noGrp="1"/>
          </p:cNvSpPr>
          <p:nvPr>
            <p:ph type="sldNum" sz="quarter" idx="12"/>
          </p:nvPr>
        </p:nvSpPr>
        <p:spPr/>
        <p:txBody>
          <a:bodyPr/>
          <a:lstStyle/>
          <a:p>
            <a:fld id="{BAE1AF94-560A-416A-B0A5-5BC35DCAE45C}" type="slidenum">
              <a:rPr lang="en-GB" smtClean="0"/>
              <a:t>‹#›</a:t>
            </a:fld>
            <a:endParaRPr lang="en-GB"/>
          </a:p>
        </p:txBody>
      </p:sp>
    </p:spTree>
    <p:extLst>
      <p:ext uri="{BB962C8B-B14F-4D97-AF65-F5344CB8AC3E}">
        <p14:creationId xmlns:p14="http://schemas.microsoft.com/office/powerpoint/2010/main" val="1422570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7740ED-851A-49B3-A246-EABFC2A8C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3F1C8E-8713-4F96-AC7D-90BB236155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6F883B-C627-4B30-98B2-E23A73C0C3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E9950-DC38-4B84-BAD3-60F60C71B9A9}" type="datetimeFigureOut">
              <a:rPr lang="en-GB" smtClean="0"/>
              <a:t>06/11/2025</a:t>
            </a:fld>
            <a:endParaRPr lang="en-GB"/>
          </a:p>
        </p:txBody>
      </p:sp>
      <p:sp>
        <p:nvSpPr>
          <p:cNvPr id="5" name="Footer Placeholder 4">
            <a:extLst>
              <a:ext uri="{FF2B5EF4-FFF2-40B4-BE49-F238E27FC236}">
                <a16:creationId xmlns:a16="http://schemas.microsoft.com/office/drawing/2014/main" id="{4F48F5A2-3613-489F-A2F9-29DE98A0EB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3D4E3C3-260C-41B6-9C41-8C66F50A40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1AF94-560A-416A-B0A5-5BC35DCAE45C}" type="slidenum">
              <a:rPr lang="en-GB" smtClean="0"/>
              <a:t>‹#›</a:t>
            </a:fld>
            <a:endParaRPr lang="en-GB"/>
          </a:p>
        </p:txBody>
      </p:sp>
    </p:spTree>
    <p:extLst>
      <p:ext uri="{BB962C8B-B14F-4D97-AF65-F5344CB8AC3E}">
        <p14:creationId xmlns:p14="http://schemas.microsoft.com/office/powerpoint/2010/main" val="3699962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resource.download.wjec.co.uk/vtc/2021-22/wjec21-22_3-2a/wjec/6-threats-to-data.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bbc.co.uk/bitesize/guides/zj89dxs/revision/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passwordmonster.com/" TargetMode="Externa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www.prosofteng.com/blog/complete-data-backup-guide-for-home-and-professional-users" TargetMode="External"/><Relationship Id="rId2" Type="http://schemas.openxmlformats.org/officeDocument/2006/relationships/hyperlink" Target="https://www.upguard.com/blog/how-to-back-up-your-data#:~:text=your%20organization's%20needs.-,6%20Effective%20Strategies%20to%20Safely%20Back%20Up%20Your%20Data,that%20keeps%20your%20data%20safe."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2430-8EC6-4E15-8435-E6BF6E8213EA}"/>
              </a:ext>
            </a:extLst>
          </p:cNvPr>
          <p:cNvSpPr>
            <a:spLocks noGrp="1"/>
          </p:cNvSpPr>
          <p:nvPr>
            <p:ph type="ctrTitle"/>
          </p:nvPr>
        </p:nvSpPr>
        <p:spPr/>
        <p:txBody>
          <a:bodyPr/>
          <a:lstStyle/>
          <a:p>
            <a:r>
              <a:rPr lang="en-GB" dirty="0"/>
              <a:t>Unit 1: The Online World</a:t>
            </a:r>
          </a:p>
        </p:txBody>
      </p:sp>
      <p:sp>
        <p:nvSpPr>
          <p:cNvPr id="3" name="Subtitle 2">
            <a:extLst>
              <a:ext uri="{FF2B5EF4-FFF2-40B4-BE49-F238E27FC236}">
                <a16:creationId xmlns:a16="http://schemas.microsoft.com/office/drawing/2014/main" id="{169A8BFA-A921-4A9D-9D7F-C8AF3B941979}"/>
              </a:ext>
            </a:extLst>
          </p:cNvPr>
          <p:cNvSpPr>
            <a:spLocks noGrp="1"/>
          </p:cNvSpPr>
          <p:nvPr>
            <p:ph type="subTitle" idx="1"/>
          </p:nvPr>
        </p:nvSpPr>
        <p:spPr>
          <a:xfrm>
            <a:off x="1524000" y="3602038"/>
            <a:ext cx="9144000" cy="520783"/>
          </a:xfrm>
        </p:spPr>
        <p:txBody>
          <a:bodyPr>
            <a:normAutofit/>
          </a:bodyPr>
          <a:lstStyle/>
          <a:p>
            <a:r>
              <a:rPr lang="en-GB"/>
              <a:t>Learning aim C: Investigate issues with operating online</a:t>
            </a:r>
            <a:endParaRPr lang="en-GB" dirty="0"/>
          </a:p>
        </p:txBody>
      </p:sp>
    </p:spTree>
    <p:extLst>
      <p:ext uri="{BB962C8B-B14F-4D97-AF65-F5344CB8AC3E}">
        <p14:creationId xmlns:p14="http://schemas.microsoft.com/office/powerpoint/2010/main" val="64573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59BC4-549B-43A9-B50E-F10AAB9669FB}"/>
              </a:ext>
            </a:extLst>
          </p:cNvPr>
          <p:cNvSpPr>
            <a:spLocks noGrp="1"/>
          </p:cNvSpPr>
          <p:nvPr>
            <p:ph type="title"/>
          </p:nvPr>
        </p:nvSpPr>
        <p:spPr/>
        <p:txBody>
          <a:bodyPr/>
          <a:lstStyle/>
          <a:p>
            <a:r>
              <a:rPr lang="en-GB"/>
              <a:t>Possible threats to data</a:t>
            </a:r>
          </a:p>
        </p:txBody>
      </p:sp>
      <p:sp>
        <p:nvSpPr>
          <p:cNvPr id="3" name="Content Placeholder 2">
            <a:extLst>
              <a:ext uri="{FF2B5EF4-FFF2-40B4-BE49-F238E27FC236}">
                <a16:creationId xmlns:a16="http://schemas.microsoft.com/office/drawing/2014/main" id="{664730D0-6D79-4A61-98BA-34677BC380FF}"/>
              </a:ext>
            </a:extLst>
          </p:cNvPr>
          <p:cNvSpPr>
            <a:spLocks noGrp="1"/>
          </p:cNvSpPr>
          <p:nvPr>
            <p:ph idx="1"/>
          </p:nvPr>
        </p:nvSpPr>
        <p:spPr/>
        <p:txBody>
          <a:bodyPr/>
          <a:lstStyle/>
          <a:p>
            <a:r>
              <a:rPr lang="en-GB" dirty="0"/>
              <a:t>Consider ways in which online technology can be used to monitor individuals’ movements and communications. In relation to IT systems, consider how current legislation controls how personal data can be used and must be protected by organisations</a:t>
            </a:r>
          </a:p>
          <a:p>
            <a:endParaRPr lang="en-GB" dirty="0"/>
          </a:p>
        </p:txBody>
      </p:sp>
    </p:spTree>
    <p:extLst>
      <p:ext uri="{BB962C8B-B14F-4D97-AF65-F5344CB8AC3E}">
        <p14:creationId xmlns:p14="http://schemas.microsoft.com/office/powerpoint/2010/main" val="3421735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a:xfrm>
            <a:off x="175191" y="1825625"/>
            <a:ext cx="11949075" cy="2297642"/>
          </a:xfrm>
        </p:spPr>
        <p:txBody>
          <a:bodyPr>
            <a:normAutofit/>
          </a:bodyPr>
          <a:lstStyle/>
          <a:p>
            <a:pPr marL="0" indent="0">
              <a:buNone/>
            </a:pPr>
            <a:r>
              <a:rPr lang="en-GB" dirty="0"/>
              <a:t>You are a Cyber Security Apprentice at Bolton College and have been charged with researching into threats to Data that can occur and how to minimise them. </a:t>
            </a:r>
          </a:p>
          <a:p>
            <a:pPr marL="457200" lvl="1" indent="0">
              <a:buNone/>
            </a:pPr>
            <a:r>
              <a:rPr lang="en-GB" dirty="0"/>
              <a:t>● </a:t>
            </a:r>
            <a:r>
              <a:rPr lang="en-GB" dirty="0">
                <a:hlinkClick r:id="rId3"/>
              </a:rPr>
              <a:t>malicious and accidental damage to data </a:t>
            </a:r>
            <a:r>
              <a:rPr lang="en-GB" dirty="0"/>
              <a:t>and situations where either could occur </a:t>
            </a:r>
          </a:p>
          <a:p>
            <a:pPr marL="0" indent="0">
              <a:buNone/>
            </a:pPr>
            <a:endParaRPr lang="en-GB" dirty="0"/>
          </a:p>
        </p:txBody>
      </p:sp>
      <p:pic>
        <p:nvPicPr>
          <p:cNvPr id="5" name="Picture 4">
            <a:extLst>
              <a:ext uri="{FF2B5EF4-FFF2-40B4-BE49-F238E27FC236}">
                <a16:creationId xmlns:a16="http://schemas.microsoft.com/office/drawing/2014/main" id="{2FE5D7D7-B164-4D50-8C61-7AB65565B106}"/>
              </a:ext>
            </a:extLst>
          </p:cNvPr>
          <p:cNvPicPr>
            <a:picLocks noChangeAspect="1"/>
          </p:cNvPicPr>
          <p:nvPr/>
        </p:nvPicPr>
        <p:blipFill>
          <a:blip r:embed="rId4"/>
          <a:stretch>
            <a:fillRect/>
          </a:stretch>
        </p:blipFill>
        <p:spPr>
          <a:xfrm>
            <a:off x="175191" y="4197038"/>
            <a:ext cx="6075301" cy="2229162"/>
          </a:xfrm>
          <a:prstGeom prst="rect">
            <a:avLst/>
          </a:prstGeom>
        </p:spPr>
      </p:pic>
      <p:pic>
        <p:nvPicPr>
          <p:cNvPr id="7" name="Picture 6">
            <a:extLst>
              <a:ext uri="{FF2B5EF4-FFF2-40B4-BE49-F238E27FC236}">
                <a16:creationId xmlns:a16="http://schemas.microsoft.com/office/drawing/2014/main" id="{8C4E000E-72CB-4DE3-832F-15F0B4ABF964}"/>
              </a:ext>
            </a:extLst>
          </p:cNvPr>
          <p:cNvPicPr>
            <a:picLocks noChangeAspect="1"/>
          </p:cNvPicPr>
          <p:nvPr/>
        </p:nvPicPr>
        <p:blipFill>
          <a:blip r:embed="rId5"/>
          <a:stretch>
            <a:fillRect/>
          </a:stretch>
        </p:blipFill>
        <p:spPr>
          <a:xfrm>
            <a:off x="6250492" y="4197039"/>
            <a:ext cx="5766317" cy="2229161"/>
          </a:xfrm>
          <a:prstGeom prst="rect">
            <a:avLst/>
          </a:prstGeom>
        </p:spPr>
      </p:pic>
      <p:pic>
        <p:nvPicPr>
          <p:cNvPr id="9" name="Picture 8">
            <a:extLst>
              <a:ext uri="{FF2B5EF4-FFF2-40B4-BE49-F238E27FC236}">
                <a16:creationId xmlns:a16="http://schemas.microsoft.com/office/drawing/2014/main" id="{B401279D-86FD-4E48-91EB-F62032BC95EC}"/>
              </a:ext>
            </a:extLst>
          </p:cNvPr>
          <p:cNvPicPr>
            <a:picLocks noChangeAspect="1"/>
          </p:cNvPicPr>
          <p:nvPr/>
        </p:nvPicPr>
        <p:blipFill>
          <a:blip r:embed="rId6"/>
          <a:stretch>
            <a:fillRect/>
          </a:stretch>
        </p:blipFill>
        <p:spPr>
          <a:xfrm>
            <a:off x="175191" y="3186379"/>
            <a:ext cx="5362008" cy="1010658"/>
          </a:xfrm>
          <a:prstGeom prst="rect">
            <a:avLst/>
          </a:prstGeom>
        </p:spPr>
      </p:pic>
    </p:spTree>
    <p:extLst>
      <p:ext uri="{BB962C8B-B14F-4D97-AF65-F5344CB8AC3E}">
        <p14:creationId xmlns:p14="http://schemas.microsoft.com/office/powerpoint/2010/main" val="3433377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a:xfrm>
            <a:off x="93133" y="1605493"/>
            <a:ext cx="4953000" cy="4351338"/>
          </a:xfrm>
        </p:spPr>
        <p:txBody>
          <a:bodyPr>
            <a:normAutofit/>
          </a:bodyPr>
          <a:lstStyle/>
          <a:p>
            <a:pPr marL="0" indent="0">
              <a:buNone/>
            </a:pPr>
            <a:r>
              <a:rPr lang="en-GB" dirty="0"/>
              <a:t>You are a Cyber Security Apprentice at Bolton College and have been charged with researching into threats to Data that can occur and how to minimise them. </a:t>
            </a:r>
          </a:p>
          <a:p>
            <a:pPr marL="457200" lvl="1" indent="0">
              <a:buNone/>
            </a:pPr>
            <a:r>
              <a:rPr lang="en-GB" dirty="0"/>
              <a:t>● security measures taken to protect data that is transmitted and stored digitally including </a:t>
            </a:r>
            <a:r>
              <a:rPr lang="en-GB" dirty="0">
                <a:hlinkClick r:id="rId2"/>
              </a:rPr>
              <a:t>encryption, firewalls and anti-virus software </a:t>
            </a:r>
            <a:endParaRPr lang="en-GB" dirty="0"/>
          </a:p>
          <a:p>
            <a:pPr marL="457200" lvl="1" indent="0">
              <a:buNone/>
            </a:pPr>
            <a:endParaRPr lang="en-GB" dirty="0"/>
          </a:p>
          <a:p>
            <a:pPr marL="0" indent="0">
              <a:buNone/>
            </a:pPr>
            <a:endParaRPr lang="en-GB" dirty="0"/>
          </a:p>
        </p:txBody>
      </p:sp>
      <p:pic>
        <p:nvPicPr>
          <p:cNvPr id="1028" name="Picture 4" descr="Mastering Data Security: An In-depth Look At Protecting Your Data">
            <a:extLst>
              <a:ext uri="{FF2B5EF4-FFF2-40B4-BE49-F238E27FC236}">
                <a16:creationId xmlns:a16="http://schemas.microsoft.com/office/drawing/2014/main" id="{2D2C64D5-8DD7-44C4-9B61-9F05F6F940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6133" y="1312333"/>
            <a:ext cx="7145867"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95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a:xfrm>
            <a:off x="838200" y="1446743"/>
            <a:ext cx="10515600" cy="5529790"/>
          </a:xfrm>
        </p:spPr>
        <p:txBody>
          <a:bodyPr>
            <a:normAutofit/>
          </a:bodyPr>
          <a:lstStyle/>
          <a:p>
            <a:pPr marL="0" indent="0">
              <a:buNone/>
            </a:pPr>
            <a:r>
              <a:rPr lang="en-GB" dirty="0"/>
              <a:t>You are a Cyber Security Apprentice at Bolton College and have been charged with researching into threats to Data that can occur and how to minimise them. </a:t>
            </a:r>
          </a:p>
          <a:p>
            <a:pPr marL="457200" lvl="1" indent="0">
              <a:buNone/>
            </a:pPr>
            <a:endParaRPr lang="en-GB" dirty="0"/>
          </a:p>
          <a:p>
            <a:pPr marL="457200" lvl="1" indent="0">
              <a:buNone/>
            </a:pPr>
            <a:endParaRPr lang="en-GB" dirty="0"/>
          </a:p>
          <a:p>
            <a:pPr marL="457200" lvl="1" indent="0">
              <a:buNone/>
            </a:pPr>
            <a:endParaRPr lang="en-GB" dirty="0"/>
          </a:p>
          <a:p>
            <a:pPr marL="457200" lvl="1" indent="0">
              <a:buNone/>
            </a:pPr>
            <a:endParaRPr lang="en-GB" dirty="0"/>
          </a:p>
          <a:p>
            <a:pPr marL="457200" lvl="1" indent="0">
              <a:buNone/>
            </a:pPr>
            <a:r>
              <a:rPr lang="en-GB" dirty="0"/>
              <a:t>● measures taken to protect the security and integrity of data, including </a:t>
            </a:r>
            <a:r>
              <a:rPr lang="en-GB" dirty="0">
                <a:hlinkClick r:id="rId2"/>
              </a:rPr>
              <a:t>passwords</a:t>
            </a:r>
            <a:r>
              <a:rPr lang="en-GB" dirty="0"/>
              <a:t>, levels of permitted access, firewalls and anti-virus software </a:t>
            </a:r>
          </a:p>
          <a:p>
            <a:pPr marL="0" indent="0">
              <a:buNone/>
            </a:pPr>
            <a:endParaRPr lang="en-GB" dirty="0"/>
          </a:p>
        </p:txBody>
      </p:sp>
      <p:pic>
        <p:nvPicPr>
          <p:cNvPr id="5" name="Picture 4">
            <a:extLst>
              <a:ext uri="{FF2B5EF4-FFF2-40B4-BE49-F238E27FC236}">
                <a16:creationId xmlns:a16="http://schemas.microsoft.com/office/drawing/2014/main" id="{62F58022-452F-479B-8842-ED75776BAD5C}"/>
              </a:ext>
            </a:extLst>
          </p:cNvPr>
          <p:cNvPicPr>
            <a:picLocks noChangeAspect="1"/>
          </p:cNvPicPr>
          <p:nvPr/>
        </p:nvPicPr>
        <p:blipFill>
          <a:blip r:embed="rId3"/>
          <a:stretch>
            <a:fillRect/>
          </a:stretch>
        </p:blipFill>
        <p:spPr>
          <a:xfrm>
            <a:off x="1494512" y="5002742"/>
            <a:ext cx="3779527" cy="1490133"/>
          </a:xfrm>
          <a:prstGeom prst="rect">
            <a:avLst/>
          </a:prstGeom>
        </p:spPr>
      </p:pic>
      <p:pic>
        <p:nvPicPr>
          <p:cNvPr id="6" name="Picture 5">
            <a:extLst>
              <a:ext uri="{FF2B5EF4-FFF2-40B4-BE49-F238E27FC236}">
                <a16:creationId xmlns:a16="http://schemas.microsoft.com/office/drawing/2014/main" id="{FA56BB69-5143-4E69-AFC5-9AD072BEFC3A}"/>
              </a:ext>
            </a:extLst>
          </p:cNvPr>
          <p:cNvPicPr>
            <a:picLocks noChangeAspect="1"/>
          </p:cNvPicPr>
          <p:nvPr/>
        </p:nvPicPr>
        <p:blipFill>
          <a:blip r:embed="rId4"/>
          <a:stretch>
            <a:fillRect/>
          </a:stretch>
        </p:blipFill>
        <p:spPr>
          <a:xfrm>
            <a:off x="3797157" y="2250073"/>
            <a:ext cx="2057687" cy="1651366"/>
          </a:xfrm>
          <a:prstGeom prst="rect">
            <a:avLst/>
          </a:prstGeom>
        </p:spPr>
      </p:pic>
      <p:pic>
        <p:nvPicPr>
          <p:cNvPr id="8" name="Picture 7">
            <a:extLst>
              <a:ext uri="{FF2B5EF4-FFF2-40B4-BE49-F238E27FC236}">
                <a16:creationId xmlns:a16="http://schemas.microsoft.com/office/drawing/2014/main" id="{0F176438-CE7E-4FE8-9FCC-273C6F2063B8}"/>
              </a:ext>
            </a:extLst>
          </p:cNvPr>
          <p:cNvPicPr>
            <a:picLocks noChangeAspect="1"/>
          </p:cNvPicPr>
          <p:nvPr/>
        </p:nvPicPr>
        <p:blipFill>
          <a:blip r:embed="rId5"/>
          <a:stretch>
            <a:fillRect/>
          </a:stretch>
        </p:blipFill>
        <p:spPr>
          <a:xfrm>
            <a:off x="5854844" y="2190807"/>
            <a:ext cx="2888696" cy="1761432"/>
          </a:xfrm>
          <a:prstGeom prst="rect">
            <a:avLst/>
          </a:prstGeom>
        </p:spPr>
      </p:pic>
      <p:pic>
        <p:nvPicPr>
          <p:cNvPr id="10" name="Picture 9">
            <a:extLst>
              <a:ext uri="{FF2B5EF4-FFF2-40B4-BE49-F238E27FC236}">
                <a16:creationId xmlns:a16="http://schemas.microsoft.com/office/drawing/2014/main" id="{4CF15732-9C4A-42B3-AC63-7D600B3B2983}"/>
              </a:ext>
            </a:extLst>
          </p:cNvPr>
          <p:cNvPicPr>
            <a:picLocks noChangeAspect="1"/>
          </p:cNvPicPr>
          <p:nvPr/>
        </p:nvPicPr>
        <p:blipFill>
          <a:blip r:embed="rId6"/>
          <a:stretch>
            <a:fillRect/>
          </a:stretch>
        </p:blipFill>
        <p:spPr>
          <a:xfrm>
            <a:off x="5274039" y="5002742"/>
            <a:ext cx="4429743" cy="1490133"/>
          </a:xfrm>
          <a:prstGeom prst="rect">
            <a:avLst/>
          </a:prstGeom>
        </p:spPr>
      </p:pic>
    </p:spTree>
    <p:extLst>
      <p:ext uri="{BB962C8B-B14F-4D97-AF65-F5344CB8AC3E}">
        <p14:creationId xmlns:p14="http://schemas.microsoft.com/office/powerpoint/2010/main" val="3342714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p:txBody>
          <a:bodyPr>
            <a:normAutofit/>
          </a:bodyPr>
          <a:lstStyle/>
          <a:p>
            <a:pPr marL="0" indent="0">
              <a:buNone/>
            </a:pPr>
            <a:r>
              <a:rPr lang="en-GB" dirty="0"/>
              <a:t>You are a Cyber Security Apprentice at Bolton College and have been charged with researching and into threats to Data that can occur and how to minimise them. </a:t>
            </a:r>
          </a:p>
          <a:p>
            <a:pPr marL="457200" lvl="1" indent="0">
              <a:buNone/>
            </a:pPr>
            <a:r>
              <a:rPr lang="en-GB" dirty="0"/>
              <a:t>● the need to </a:t>
            </a:r>
            <a:r>
              <a:rPr lang="en-GB" dirty="0">
                <a:hlinkClick r:id="rId2"/>
              </a:rPr>
              <a:t>backup data </a:t>
            </a:r>
            <a:r>
              <a:rPr lang="en-GB" dirty="0"/>
              <a:t>and identify and describe different procedures for backing up data. </a:t>
            </a:r>
          </a:p>
          <a:p>
            <a:pPr marL="0" indent="0">
              <a:buNone/>
            </a:pPr>
            <a:endParaRPr lang="en-GB" dirty="0"/>
          </a:p>
        </p:txBody>
      </p:sp>
      <p:pic>
        <p:nvPicPr>
          <p:cNvPr id="7" name="Picture 6">
            <a:hlinkClick r:id="rId3"/>
            <a:extLst>
              <a:ext uri="{FF2B5EF4-FFF2-40B4-BE49-F238E27FC236}">
                <a16:creationId xmlns:a16="http://schemas.microsoft.com/office/drawing/2014/main" id="{6D621657-C325-4ABC-95B0-B8F0C09424BF}"/>
              </a:ext>
            </a:extLst>
          </p:cNvPr>
          <p:cNvPicPr>
            <a:picLocks noChangeAspect="1"/>
          </p:cNvPicPr>
          <p:nvPr/>
        </p:nvPicPr>
        <p:blipFill>
          <a:blip r:embed="rId4"/>
          <a:stretch>
            <a:fillRect/>
          </a:stretch>
        </p:blipFill>
        <p:spPr>
          <a:xfrm>
            <a:off x="6451601" y="3562862"/>
            <a:ext cx="5398540" cy="2822123"/>
          </a:xfrm>
          <a:prstGeom prst="rect">
            <a:avLst/>
          </a:prstGeom>
        </p:spPr>
      </p:pic>
    </p:spTree>
    <p:extLst>
      <p:ext uri="{BB962C8B-B14F-4D97-AF65-F5344CB8AC3E}">
        <p14:creationId xmlns:p14="http://schemas.microsoft.com/office/powerpoint/2010/main" val="1996739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p:txBody>
          <a:bodyPr>
            <a:normAutofit/>
          </a:bodyPr>
          <a:lstStyle/>
          <a:p>
            <a:pPr marL="0" indent="0">
              <a:buNone/>
            </a:pPr>
            <a:r>
              <a:rPr lang="en-GB" dirty="0"/>
              <a:t>● Explain can and how data might be recovered if lost ?</a:t>
            </a:r>
          </a:p>
          <a:p>
            <a:pPr marL="0" indent="0">
              <a:buNone/>
            </a:pPr>
            <a:endParaRPr lang="en-GB" dirty="0"/>
          </a:p>
        </p:txBody>
      </p:sp>
      <p:pic>
        <p:nvPicPr>
          <p:cNvPr id="5" name="Picture 4">
            <a:extLst>
              <a:ext uri="{FF2B5EF4-FFF2-40B4-BE49-F238E27FC236}">
                <a16:creationId xmlns:a16="http://schemas.microsoft.com/office/drawing/2014/main" id="{9ACFF24D-26EE-4D3D-9611-5D8D173A6FCF}"/>
              </a:ext>
            </a:extLst>
          </p:cNvPr>
          <p:cNvPicPr>
            <a:picLocks noChangeAspect="1"/>
          </p:cNvPicPr>
          <p:nvPr/>
        </p:nvPicPr>
        <p:blipFill>
          <a:blip r:embed="rId2"/>
          <a:stretch>
            <a:fillRect/>
          </a:stretch>
        </p:blipFill>
        <p:spPr>
          <a:xfrm>
            <a:off x="1236133" y="2482896"/>
            <a:ext cx="5756710" cy="3829004"/>
          </a:xfrm>
          <a:prstGeom prst="rect">
            <a:avLst/>
          </a:prstGeom>
        </p:spPr>
      </p:pic>
      <p:pic>
        <p:nvPicPr>
          <p:cNvPr id="6" name="Picture 5">
            <a:extLst>
              <a:ext uri="{FF2B5EF4-FFF2-40B4-BE49-F238E27FC236}">
                <a16:creationId xmlns:a16="http://schemas.microsoft.com/office/drawing/2014/main" id="{C32B06C5-E1E8-402B-8DA6-2C35B91F8486}"/>
              </a:ext>
            </a:extLst>
          </p:cNvPr>
          <p:cNvPicPr>
            <a:picLocks noChangeAspect="1"/>
          </p:cNvPicPr>
          <p:nvPr/>
        </p:nvPicPr>
        <p:blipFill>
          <a:blip r:embed="rId3"/>
          <a:stretch>
            <a:fillRect/>
          </a:stretch>
        </p:blipFill>
        <p:spPr>
          <a:xfrm>
            <a:off x="6992843" y="2523998"/>
            <a:ext cx="4820323" cy="1810003"/>
          </a:xfrm>
          <a:prstGeom prst="rect">
            <a:avLst/>
          </a:prstGeom>
        </p:spPr>
      </p:pic>
    </p:spTree>
    <p:extLst>
      <p:ext uri="{BB962C8B-B14F-4D97-AF65-F5344CB8AC3E}">
        <p14:creationId xmlns:p14="http://schemas.microsoft.com/office/powerpoint/2010/main" val="4004003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err="1"/>
              <a:t>explainPossible</a:t>
            </a:r>
            <a:r>
              <a:rPr lang="en-GB" dirty="0"/>
              <a:t>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p:txBody>
          <a:bodyPr>
            <a:normAutofit/>
          </a:bodyPr>
          <a:lstStyle/>
          <a:p>
            <a:pPr marL="0" indent="0">
              <a:buNone/>
            </a:pPr>
            <a:endParaRPr lang="en-GB" dirty="0"/>
          </a:p>
          <a:p>
            <a:pPr marL="0" indent="0">
              <a:buNone/>
            </a:pPr>
            <a:r>
              <a:rPr lang="en-GB" dirty="0"/>
              <a:t>● Explain the benefits and possible inherent dangers of widespread use of social networking websites and instant messaging ? </a:t>
            </a:r>
          </a:p>
          <a:p>
            <a:pPr marL="0" indent="0">
              <a:buNone/>
            </a:pPr>
            <a:endParaRPr lang="en-GB" dirty="0"/>
          </a:p>
          <a:p>
            <a:pPr marL="0" indent="0">
              <a:buNone/>
            </a:pPr>
            <a:endParaRPr lang="en-GB" dirty="0"/>
          </a:p>
        </p:txBody>
      </p:sp>
      <p:pic>
        <p:nvPicPr>
          <p:cNvPr id="7" name="Picture 6">
            <a:extLst>
              <a:ext uri="{FF2B5EF4-FFF2-40B4-BE49-F238E27FC236}">
                <a16:creationId xmlns:a16="http://schemas.microsoft.com/office/drawing/2014/main" id="{79D832D5-FBCE-464F-A161-9DB2542B3568}"/>
              </a:ext>
            </a:extLst>
          </p:cNvPr>
          <p:cNvPicPr>
            <a:picLocks noChangeAspect="1"/>
          </p:cNvPicPr>
          <p:nvPr/>
        </p:nvPicPr>
        <p:blipFill>
          <a:blip r:embed="rId2"/>
          <a:stretch>
            <a:fillRect/>
          </a:stretch>
        </p:blipFill>
        <p:spPr>
          <a:xfrm>
            <a:off x="2960808" y="3309538"/>
            <a:ext cx="6104471" cy="3002362"/>
          </a:xfrm>
          <a:prstGeom prst="rect">
            <a:avLst/>
          </a:prstGeom>
        </p:spPr>
      </p:pic>
    </p:spTree>
    <p:extLst>
      <p:ext uri="{BB962C8B-B14F-4D97-AF65-F5344CB8AC3E}">
        <p14:creationId xmlns:p14="http://schemas.microsoft.com/office/powerpoint/2010/main" val="130435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a:xfrm>
            <a:off x="228601" y="1388533"/>
            <a:ext cx="11125200" cy="4788430"/>
          </a:xfrm>
        </p:spPr>
        <p:txBody>
          <a:bodyPr>
            <a:normAutofit/>
          </a:bodyPr>
          <a:lstStyle/>
          <a:p>
            <a:pPr marL="0" indent="0">
              <a:buNone/>
            </a:pPr>
            <a:r>
              <a:rPr lang="en-GB" dirty="0"/>
              <a:t>● Explain The importance to individuals of the management of their e-reputation ?</a:t>
            </a:r>
          </a:p>
          <a:p>
            <a:pPr marL="0" indent="0">
              <a:buNone/>
            </a:pPr>
            <a:endParaRPr lang="en-GB" dirty="0"/>
          </a:p>
        </p:txBody>
      </p:sp>
      <p:pic>
        <p:nvPicPr>
          <p:cNvPr id="5" name="Picture 4">
            <a:extLst>
              <a:ext uri="{FF2B5EF4-FFF2-40B4-BE49-F238E27FC236}">
                <a16:creationId xmlns:a16="http://schemas.microsoft.com/office/drawing/2014/main" id="{9C474049-57CD-4B6F-B3CB-D5300D58057D}"/>
              </a:ext>
            </a:extLst>
          </p:cNvPr>
          <p:cNvPicPr>
            <a:picLocks noChangeAspect="1"/>
          </p:cNvPicPr>
          <p:nvPr/>
        </p:nvPicPr>
        <p:blipFill>
          <a:blip r:embed="rId2"/>
          <a:stretch>
            <a:fillRect/>
          </a:stretch>
        </p:blipFill>
        <p:spPr>
          <a:xfrm>
            <a:off x="838199" y="2284391"/>
            <a:ext cx="4402569" cy="3198157"/>
          </a:xfrm>
          <a:prstGeom prst="rect">
            <a:avLst/>
          </a:prstGeom>
        </p:spPr>
      </p:pic>
      <p:pic>
        <p:nvPicPr>
          <p:cNvPr id="7" name="Picture 6">
            <a:extLst>
              <a:ext uri="{FF2B5EF4-FFF2-40B4-BE49-F238E27FC236}">
                <a16:creationId xmlns:a16="http://schemas.microsoft.com/office/drawing/2014/main" id="{7B4BF7EF-1A83-4E07-A83C-360A2899D124}"/>
              </a:ext>
            </a:extLst>
          </p:cNvPr>
          <p:cNvPicPr>
            <a:picLocks noChangeAspect="1"/>
          </p:cNvPicPr>
          <p:nvPr/>
        </p:nvPicPr>
        <p:blipFill>
          <a:blip r:embed="rId3"/>
          <a:stretch>
            <a:fillRect/>
          </a:stretch>
        </p:blipFill>
        <p:spPr>
          <a:xfrm>
            <a:off x="5833534" y="2069127"/>
            <a:ext cx="5668166" cy="3296110"/>
          </a:xfrm>
          <a:prstGeom prst="rect">
            <a:avLst/>
          </a:prstGeom>
        </p:spPr>
      </p:pic>
    </p:spTree>
    <p:extLst>
      <p:ext uri="{BB962C8B-B14F-4D97-AF65-F5344CB8AC3E}">
        <p14:creationId xmlns:p14="http://schemas.microsoft.com/office/powerpoint/2010/main" val="3693250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8CC4-7E52-49F8-9B6F-EEAEED8BAE69}"/>
              </a:ext>
            </a:extLst>
          </p:cNvPr>
          <p:cNvSpPr>
            <a:spLocks noGrp="1"/>
          </p:cNvSpPr>
          <p:nvPr>
            <p:ph type="title"/>
          </p:nvPr>
        </p:nvSpPr>
        <p:spPr/>
        <p:txBody>
          <a:bodyPr/>
          <a:lstStyle/>
          <a:p>
            <a:r>
              <a:rPr lang="en-GB" dirty="0"/>
              <a:t>Explain Possible threats to data</a:t>
            </a:r>
          </a:p>
        </p:txBody>
      </p:sp>
      <p:sp>
        <p:nvSpPr>
          <p:cNvPr id="3" name="Content Placeholder 2">
            <a:extLst>
              <a:ext uri="{FF2B5EF4-FFF2-40B4-BE49-F238E27FC236}">
                <a16:creationId xmlns:a16="http://schemas.microsoft.com/office/drawing/2014/main" id="{5F5C895A-D784-469C-9528-5D3D0AA25999}"/>
              </a:ext>
            </a:extLst>
          </p:cNvPr>
          <p:cNvSpPr>
            <a:spLocks noGrp="1"/>
          </p:cNvSpPr>
          <p:nvPr>
            <p:ph idx="1"/>
          </p:nvPr>
        </p:nvSpPr>
        <p:spPr/>
        <p:txBody>
          <a:bodyPr>
            <a:normAutofit/>
          </a:bodyPr>
          <a:lstStyle/>
          <a:p>
            <a:pPr marL="0" indent="0">
              <a:buNone/>
            </a:pPr>
            <a:endParaRPr lang="en-GB" dirty="0"/>
          </a:p>
          <a:p>
            <a:pPr marL="0" indent="0">
              <a:buNone/>
            </a:pPr>
            <a:r>
              <a:rPr lang="en-GB" dirty="0"/>
              <a:t>● Explain security issues and consequences associated with the widespread use of:</a:t>
            </a:r>
          </a:p>
          <a:p>
            <a:pPr marL="0" indent="0">
              <a:buNone/>
            </a:pPr>
            <a:r>
              <a:rPr lang="en-GB" dirty="0"/>
              <a:t> email, including spread of viruses, phishing and identity theft. </a:t>
            </a:r>
          </a:p>
          <a:p>
            <a:pPr marL="0" indent="0">
              <a:buNone/>
            </a:pPr>
            <a:endParaRPr lang="en-GB" dirty="0"/>
          </a:p>
        </p:txBody>
      </p:sp>
    </p:spTree>
    <p:extLst>
      <p:ext uri="{BB962C8B-B14F-4D97-AF65-F5344CB8AC3E}">
        <p14:creationId xmlns:p14="http://schemas.microsoft.com/office/powerpoint/2010/main" val="1019513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356</Words>
  <Application>Microsoft Office PowerPoint</Application>
  <PresentationFormat>Widescreen</PresentationFormat>
  <Paragraphs>32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Unit 1: The Online World</vt:lpstr>
      <vt:lpstr>Explain Possible threats to data</vt:lpstr>
      <vt:lpstr>Explain Possible threats to data</vt:lpstr>
      <vt:lpstr>Explain Possible threats to data</vt:lpstr>
      <vt:lpstr>Explain Possible threats to data</vt:lpstr>
      <vt:lpstr>Explain Possible threats to data</vt:lpstr>
      <vt:lpstr>explainPossible threats to data</vt:lpstr>
      <vt:lpstr>Explain Possible threats to data</vt:lpstr>
      <vt:lpstr>Explain Possible threats to data</vt:lpstr>
      <vt:lpstr>Possible threats to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devices in IT systems</dc:title>
  <dc:creator>Farid Vali</dc:creator>
  <cp:lastModifiedBy>Nuuh Arale Nuuh</cp:lastModifiedBy>
  <cp:revision>21</cp:revision>
  <dcterms:created xsi:type="dcterms:W3CDTF">2024-09-03T11:15:23Z</dcterms:created>
  <dcterms:modified xsi:type="dcterms:W3CDTF">2025-11-06T14:09:31Z</dcterms:modified>
</cp:coreProperties>
</file>