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9" r:id="rId3"/>
    <p:sldId id="257" r:id="rId4"/>
    <p:sldId id="258" r:id="rId5"/>
    <p:sldId id="265" r:id="rId6"/>
    <p:sldId id="259" r:id="rId7"/>
    <p:sldId id="266" r:id="rId8"/>
    <p:sldId id="260" r:id="rId9"/>
    <p:sldId id="268" r:id="rId10"/>
    <p:sldId id="261" r:id="rId11"/>
    <p:sldId id="262" r:id="rId12"/>
    <p:sldId id="264" r:id="rId13"/>
    <p:sldId id="267" r:id="rId14"/>
    <p:sldId id="26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50892" autoAdjust="0"/>
  </p:normalViewPr>
  <p:slideViewPr>
    <p:cSldViewPr snapToGrid="0">
      <p:cViewPr varScale="1">
        <p:scale>
          <a:sx n="57" d="100"/>
          <a:sy n="57" d="100"/>
        </p:scale>
        <p:origin x="26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uuh Arale Nuuh" userId="S::239005@boltoncollege365.ac.uk::f268943b-84a5-4b74-8b3a-396c678ee9a7" providerId="AD" clId="Web-{28C2B22F-3B91-3B7C-0ECB-24C5B628201F}"/>
    <pc:docChg chg="modSld">
      <pc:chgData name="Nuuh Arale Nuuh" userId="S::239005@boltoncollege365.ac.uk::f268943b-84a5-4b74-8b3a-396c678ee9a7" providerId="AD" clId="Web-{28C2B22F-3B91-3B7C-0ECB-24C5B628201F}" dt="2026-03-26T16:34:20.099" v="27"/>
      <pc:docMkLst>
        <pc:docMk/>
      </pc:docMkLst>
      <pc:sldChg chg="modNotes">
        <pc:chgData name="Nuuh Arale Nuuh" userId="S::239005@boltoncollege365.ac.uk::f268943b-84a5-4b74-8b3a-396c678ee9a7" providerId="AD" clId="Web-{28C2B22F-3B91-3B7C-0ECB-24C5B628201F}" dt="2026-03-26T16:31:35.876" v="5"/>
        <pc:sldMkLst>
          <pc:docMk/>
          <pc:sldMk cId="1906556954" sldId="258"/>
        </pc:sldMkLst>
      </pc:sldChg>
      <pc:sldChg chg="modNotes">
        <pc:chgData name="Nuuh Arale Nuuh" userId="S::239005@boltoncollege365.ac.uk::f268943b-84a5-4b74-8b3a-396c678ee9a7" providerId="AD" clId="Web-{28C2B22F-3B91-3B7C-0ECB-24C5B628201F}" dt="2026-03-26T16:32:05.377" v="8"/>
        <pc:sldMkLst>
          <pc:docMk/>
          <pc:sldMk cId="1902863424" sldId="259"/>
        </pc:sldMkLst>
      </pc:sldChg>
      <pc:sldChg chg="modNotes">
        <pc:chgData name="Nuuh Arale Nuuh" userId="S::239005@boltoncollege365.ac.uk::f268943b-84a5-4b74-8b3a-396c678ee9a7" providerId="AD" clId="Web-{28C2B22F-3B91-3B7C-0ECB-24C5B628201F}" dt="2026-03-26T16:32:27.503" v="10"/>
        <pc:sldMkLst>
          <pc:docMk/>
          <pc:sldMk cId="461355752" sldId="260"/>
        </pc:sldMkLst>
      </pc:sldChg>
      <pc:sldChg chg="modNotes">
        <pc:chgData name="Nuuh Arale Nuuh" userId="S::239005@boltoncollege365.ac.uk::f268943b-84a5-4b74-8b3a-396c678ee9a7" providerId="AD" clId="Web-{28C2B22F-3B91-3B7C-0ECB-24C5B628201F}" dt="2026-03-26T16:32:47.784" v="11"/>
        <pc:sldMkLst>
          <pc:docMk/>
          <pc:sldMk cId="3548570126" sldId="261"/>
        </pc:sldMkLst>
      </pc:sldChg>
      <pc:sldChg chg="modNotes">
        <pc:chgData name="Nuuh Arale Nuuh" userId="S::239005@boltoncollege365.ac.uk::f268943b-84a5-4b74-8b3a-396c678ee9a7" providerId="AD" clId="Web-{28C2B22F-3B91-3B7C-0ECB-24C5B628201F}" dt="2026-03-26T16:33:06.832" v="12"/>
        <pc:sldMkLst>
          <pc:docMk/>
          <pc:sldMk cId="1780289120" sldId="262"/>
        </pc:sldMkLst>
      </pc:sldChg>
      <pc:sldChg chg="modNotes">
        <pc:chgData name="Nuuh Arale Nuuh" userId="S::239005@boltoncollege365.ac.uk::f268943b-84a5-4b74-8b3a-396c678ee9a7" providerId="AD" clId="Web-{28C2B22F-3B91-3B7C-0ECB-24C5B628201F}" dt="2026-03-26T16:34:20.099" v="27"/>
        <pc:sldMkLst>
          <pc:docMk/>
          <pc:sldMk cId="2856926228" sldId="26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C7D6FA-1C39-4C92-9FA5-6B867F938723}" type="datetimeFigureOut">
              <a:rPr lang="en-GB" smtClean="0"/>
              <a:t>26/03/2026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15431-8F50-4BBD-A913-A2CB84129F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781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Internal computer </a:t>
            </a:r>
            <a:r>
              <a:rPr lang="en-GB" dirty="0"/>
              <a:t>components dictate speed and responsiveness by determining how fast data is processed, accessed, and transferred</a:t>
            </a:r>
            <a:r>
              <a:rPr lang="en-GB" b="0" i="0" dirty="0">
                <a:solidFill>
                  <a:srgbClr val="0A0A0A"/>
                </a:solidFill>
                <a:effectLst/>
                <a:latin typeface="Google Sans"/>
              </a:rPr>
              <a:t>. The primary components influencing performance are the CPU, RAM, and storage drive, which work together to handle tasks ranging from everyday browsing to heavy gaming or content creation. </a:t>
            </a:r>
          </a:p>
          <a:p>
            <a:endParaRPr lang="en-GB" b="0" i="0" dirty="0">
              <a:solidFill>
                <a:srgbClr val="0A0A0A"/>
              </a:solidFill>
              <a:effectLst/>
              <a:latin typeface="Google Sans"/>
            </a:endParaRPr>
          </a:p>
          <a:p>
            <a:r>
              <a:rPr lang="en-GB" b="1" dirty="0">
                <a:effectLst/>
              </a:rPr>
              <a:t>Registers </a:t>
            </a:r>
            <a:r>
              <a:rPr lang="en-GB" dirty="0">
                <a:effectLst/>
              </a:rPr>
              <a:t>: </a:t>
            </a:r>
            <a:r>
              <a:rPr lang="en-GB" dirty="0"/>
              <a:t>the fastest, smallest, and most essential high-speed storage locations directly inside the CPU, designed for immediate access to data, instructions, and memory addresses during processing</a:t>
            </a:r>
            <a:r>
              <a:rPr lang="en-GB" b="0" i="0" dirty="0">
                <a:solidFill>
                  <a:srgbClr val="0A0A0A"/>
                </a:solidFill>
                <a:effectLst/>
                <a:latin typeface="Google Sans"/>
              </a:rPr>
              <a:t>.</a:t>
            </a:r>
          </a:p>
          <a:p>
            <a:r>
              <a:rPr lang="en-GB" b="1"/>
              <a:t>Motherboard:</a:t>
            </a:r>
            <a:r>
              <a:rPr lang="en-GB"/>
              <a:t> Main circuit board connecting all components and allowing communication.</a:t>
            </a:r>
            <a:br>
              <a:rPr lang="en-GB" dirty="0"/>
            </a:br>
            <a:r>
              <a:rPr lang="en-GB"/>
              <a:t>CPU Processing:</a:t>
            </a:r>
          </a:p>
          <a:p>
            <a:pPr marL="171450" indent="-171450">
              <a:buFont typeface="Arial"/>
              <a:buChar char="•"/>
            </a:pPr>
            <a:r>
              <a:rPr lang="en-GB" b="1"/>
              <a:t>ALU</a:t>
            </a:r>
            <a:r>
              <a:rPr lang="en-GB"/>
              <a:t> performs calculations and logic.</a:t>
            </a:r>
          </a:p>
          <a:p>
            <a:pPr marL="171450" indent="-171450">
              <a:buFont typeface="Arial"/>
              <a:buChar char="•"/>
            </a:pPr>
            <a:r>
              <a:rPr lang="en-GB" b="1"/>
              <a:t>Control Unit</a:t>
            </a:r>
            <a:r>
              <a:rPr lang="en-GB"/>
              <a:t> manages instructions and flow.</a:t>
            </a:r>
          </a:p>
          <a:p>
            <a:pPr marL="171450" indent="-171450">
              <a:buFont typeface="Arial"/>
              <a:buChar char="•"/>
            </a:pPr>
            <a:r>
              <a:rPr lang="en-GB" b="1"/>
              <a:t>Registers</a:t>
            </a:r>
            <a:r>
              <a:rPr lang="en-GB"/>
              <a:t> store small amounts of data the CPU needs instantly.</a:t>
            </a:r>
            <a:br>
              <a:rPr lang="en-GB" dirty="0"/>
            </a:br>
            <a:r>
              <a:rPr lang="en-GB"/>
              <a:t>RAM/ROM/Flash:</a:t>
            </a:r>
          </a:p>
          <a:p>
            <a:pPr marL="171450" indent="-171450">
              <a:buFont typeface="Arial"/>
              <a:buChar char="•"/>
            </a:pPr>
            <a:r>
              <a:rPr lang="en-GB" b="1"/>
              <a:t>RAM</a:t>
            </a:r>
            <a:r>
              <a:rPr lang="en-GB"/>
              <a:t> = temporary, fast memory.</a:t>
            </a:r>
          </a:p>
          <a:p>
            <a:pPr marL="171450" indent="-171450">
              <a:buFont typeface="Arial"/>
              <a:buChar char="•"/>
            </a:pPr>
            <a:r>
              <a:rPr lang="en-GB" b="1"/>
              <a:t>ROM</a:t>
            </a:r>
            <a:r>
              <a:rPr lang="en-GB"/>
              <a:t> = permanent startup instructions.</a:t>
            </a:r>
          </a:p>
          <a:p>
            <a:pPr marL="171450" indent="-171450">
              <a:buFont typeface="Arial"/>
              <a:buChar char="•"/>
            </a:pPr>
            <a:r>
              <a:rPr lang="en-GB" b="1"/>
              <a:t>Flash</a:t>
            </a:r>
            <a:r>
              <a:rPr lang="en-GB"/>
              <a:t> = rewritable storage, used in SSDs/USBs.</a:t>
            </a:r>
            <a:br>
              <a:rPr lang="en-GB" dirty="0"/>
            </a:br>
            <a:r>
              <a:rPr lang="en-GB"/>
              <a:t>Cooling: Heat sinks + fans remove heat to prevent slowdowns.</a:t>
            </a:r>
            <a:br>
              <a:rPr lang="en-GB" dirty="0"/>
            </a:br>
            <a:r>
              <a:rPr lang="en-GB"/>
              <a:t>Storage Types:</a:t>
            </a:r>
          </a:p>
          <a:p>
            <a:pPr marL="171450" indent="-171450">
              <a:buFont typeface="Arial"/>
              <a:buChar char="•"/>
            </a:pPr>
            <a:r>
              <a:rPr lang="en-GB" b="1"/>
              <a:t>SSD</a:t>
            </a:r>
            <a:r>
              <a:rPr lang="en-GB"/>
              <a:t> fast, no moving parts</a:t>
            </a:r>
          </a:p>
          <a:p>
            <a:pPr marL="171450" indent="-171450">
              <a:buFont typeface="Arial"/>
              <a:buChar char="•"/>
            </a:pPr>
            <a:r>
              <a:rPr lang="en-GB" b="1"/>
              <a:t>HDD</a:t>
            </a:r>
            <a:r>
              <a:rPr lang="en-GB"/>
              <a:t> slower, magnetic</a:t>
            </a:r>
          </a:p>
          <a:p>
            <a:pPr marL="171450" indent="-171450">
              <a:buFont typeface="Arial"/>
              <a:buChar char="•"/>
            </a:pPr>
            <a:r>
              <a:rPr lang="en-GB" b="1"/>
              <a:t>Optical</a:t>
            </a:r>
            <a:r>
              <a:rPr lang="en-GB"/>
              <a:t> uses lasers</a:t>
            </a:r>
            <a:br>
              <a:rPr lang="en-GB" dirty="0"/>
            </a:br>
            <a:r>
              <a:rPr lang="en-GB"/>
              <a:t>Performance: Faster CPU, more RAM, and SSD improve speed.</a:t>
            </a:r>
            <a:br>
              <a:rPr lang="en-GB" dirty="0"/>
            </a:br>
            <a:r>
              <a:rPr lang="en-GB"/>
              <a:t>Compare Specs: Ensures parts meet needs and avoid bottlenecks.</a:t>
            </a:r>
          </a:p>
          <a:p>
            <a:endParaRPr lang="en-GB" dirty="0">
              <a:ea typeface="Calibri"/>
              <a:cs typeface="Calibri"/>
            </a:endParaRPr>
          </a:p>
          <a:p>
            <a:endParaRPr lang="en-GB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endParaRPr lang="en-GB" dirty="0">
              <a:solidFill>
                <a:srgbClr val="0A0A0A"/>
              </a:solidFill>
              <a:latin typeface="Google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15431-8F50-4BBD-A913-A2CB84129F9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862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0A0A0A"/>
                </a:solidFill>
                <a:effectLst/>
                <a:latin typeface="Google Sans"/>
              </a:rPr>
              <a:t>Clock speed determines how many instructions a processor can execute per second, measured in gigahertz (GHz). </a:t>
            </a:r>
            <a:r>
              <a:rPr lang="en-GB" b="0" i="0" dirty="0">
                <a:solidFill>
                  <a:srgbClr val="474747"/>
                </a:solidFill>
                <a:effectLst/>
                <a:latin typeface="Google Sans"/>
              </a:rPr>
              <a:t>This clock/oscillator is located in a chip on the motherboard (the 'chipset’)</a:t>
            </a:r>
          </a:p>
          <a:p>
            <a:endParaRPr lang="en-GB" b="0" i="0" dirty="0">
              <a:solidFill>
                <a:srgbClr val="474747"/>
              </a:solidFill>
              <a:effectLst/>
              <a:latin typeface="Google Sans"/>
            </a:endParaRPr>
          </a:p>
          <a:p>
            <a:r>
              <a:rPr lang="en-GB" b="0" i="0" dirty="0">
                <a:solidFill>
                  <a:srgbClr val="0A0A0A"/>
                </a:solidFill>
                <a:effectLst/>
                <a:latin typeface="Google Sans"/>
              </a:rPr>
              <a:t>CPU </a:t>
            </a:r>
            <a:r>
              <a:rPr lang="en-GB" b="1" i="0" dirty="0">
                <a:solidFill>
                  <a:srgbClr val="0A0A0A"/>
                </a:solidFill>
                <a:effectLst/>
                <a:latin typeface="Google Sans"/>
              </a:rPr>
              <a:t>cache </a:t>
            </a:r>
            <a:r>
              <a:rPr lang="en-GB" b="0" i="0" dirty="0">
                <a:solidFill>
                  <a:srgbClr val="0A0A0A"/>
                </a:solidFill>
                <a:effectLst/>
                <a:latin typeface="Google Sans"/>
              </a:rPr>
              <a:t>memory is </a:t>
            </a:r>
            <a:r>
              <a:rPr lang="en-GB" dirty="0"/>
              <a:t>a small, ultra-fast memory built into or near the processor that stores frequently used data and instructions</a:t>
            </a:r>
            <a:r>
              <a:rPr lang="en-GB" b="0" i="0" dirty="0">
                <a:solidFill>
                  <a:srgbClr val="0A0A0A"/>
                </a:solidFill>
                <a:effectLst/>
                <a:latin typeface="Google Sans"/>
              </a:rPr>
              <a:t>, acting as a crucial buffer between the CPU and slower main RAM to dramatically speed up operations</a:t>
            </a:r>
          </a:p>
          <a:p>
            <a:r>
              <a:rPr lang="en-GB" b="1" dirty="0">
                <a:solidFill>
                  <a:srgbClr val="000000"/>
                </a:solidFill>
              </a:rPr>
              <a:t>Clock Speed:</a:t>
            </a:r>
            <a:r>
              <a:rPr lang="en-GB" dirty="0">
                <a:solidFill>
                  <a:srgbClr val="000000"/>
                </a:solidFill>
              </a:rPr>
              <a:t> Higher GHz = more instructions per second.</a:t>
            </a:r>
            <a:br>
              <a:rPr lang="en-GB" dirty="0">
                <a:cs typeface="+mn-lt"/>
              </a:rPr>
            </a:br>
            <a:r>
              <a:rPr lang="en-GB" dirty="0">
                <a:solidFill>
                  <a:srgbClr val="000000"/>
                </a:solidFill>
              </a:rPr>
              <a:t>Cache: Very fast memory storing frequently used data.</a:t>
            </a:r>
            <a:br>
              <a:rPr lang="en-GB" dirty="0">
                <a:cs typeface="+mn-lt"/>
              </a:rPr>
            </a:br>
            <a:r>
              <a:rPr lang="en-GB" dirty="0">
                <a:solidFill>
                  <a:srgbClr val="000000"/>
                </a:solidFill>
              </a:rPr>
              <a:t>Multiple Cores: Allows more tasks at once and improves performance.</a:t>
            </a:r>
            <a:br>
              <a:rPr lang="en-GB" dirty="0">
                <a:cs typeface="+mn-lt"/>
              </a:rPr>
            </a:br>
            <a:r>
              <a:rPr lang="en-GB" dirty="0">
                <a:solidFill>
                  <a:srgbClr val="000000"/>
                </a:solidFill>
              </a:rPr>
              <a:t>Heat/Power: Too much heat slows CPU; good cooling maintains performance.</a:t>
            </a:r>
            <a:br>
              <a:rPr lang="en-GB" dirty="0">
                <a:cs typeface="+mn-lt"/>
              </a:rPr>
            </a:br>
            <a:r>
              <a:rPr lang="en-GB" dirty="0">
                <a:solidFill>
                  <a:srgbClr val="000000"/>
                </a:solidFill>
              </a:rPr>
              <a:t>GPU Role: Handles graphics, improves gaming/video editing.</a:t>
            </a:r>
            <a:endParaRPr lang="en-GB" dirty="0"/>
          </a:p>
          <a:p>
            <a:endParaRPr lang="en-GB" dirty="0">
              <a:solidFill>
                <a:srgbClr val="0A0A0A"/>
              </a:solidFill>
              <a:latin typeface="Google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15431-8F50-4BBD-A913-A2CB84129F9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28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0A0A0A"/>
                </a:solidFill>
                <a:effectLst/>
                <a:latin typeface="Google Sans"/>
              </a:rPr>
              <a:t>A System-on-a-Chip (SoC) </a:t>
            </a:r>
            <a:r>
              <a:rPr lang="en-GB" dirty="0"/>
              <a:t>integrates a complete electronic system, including the CPU, memory, GPU, I/O, and other peripherals, onto a single integrated circuit (IC) or microchip</a:t>
            </a:r>
          </a:p>
          <a:p>
            <a:r>
              <a:rPr lang="en-GB" b="1"/>
              <a:t>SoC:</a:t>
            </a:r>
            <a:r>
              <a:rPr lang="en-GB"/>
              <a:t> Combines CPU, GPU, memory, and I/O on one chip.</a:t>
            </a:r>
            <a:br>
              <a:rPr lang="en-GB" dirty="0"/>
            </a:br>
            <a:r>
              <a:rPr lang="en-GB"/>
              <a:t>Mobile vs Desktop: Mobile = energy‑efficient, cooler; desktop = higher performance.</a:t>
            </a:r>
            <a:br>
              <a:rPr lang="en-GB" dirty="0"/>
            </a:br>
            <a:r>
              <a:rPr lang="en-GB"/>
              <a:t>Battery Life: Important because mobile devices run on limited power.</a:t>
            </a:r>
            <a:br>
              <a:rPr lang="en-GB" dirty="0"/>
            </a:br>
            <a:r>
              <a:rPr lang="en-GB"/>
              <a:t>Differences: Mobile is compact and low‑power; desktop is powerful but not portable</a:t>
            </a:r>
          </a:p>
          <a:p>
            <a:endParaRPr lang="en-GB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15431-8F50-4BBD-A913-A2CB84129F9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398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RAM Size:</a:t>
            </a:r>
            <a:r>
              <a:rPr lang="en-US"/>
              <a:t> More RAM = better multitasking and smoother performance.</a:t>
            </a:r>
            <a:br>
              <a:rPr lang="en-US" dirty="0"/>
            </a:br>
            <a:r>
              <a:rPr lang="en-US"/>
              <a:t>Cache vs RAM: Cache is inside CPU and faster; RAM holds active data.</a:t>
            </a:r>
            <a:br>
              <a:rPr lang="en-US" dirty="0"/>
            </a:br>
            <a:r>
              <a:rPr lang="en-US"/>
              <a:t>SSD vs HDD: SSD is much faster; HDD is slower mechanical storage.</a:t>
            </a:r>
            <a:br>
              <a:rPr lang="en-US" dirty="0"/>
            </a:br>
            <a:r>
              <a:rPr lang="en-US"/>
              <a:t>Optical Media Uses: Archiving, older software, movie discs</a:t>
            </a: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15431-8F50-4BBD-A913-A2CB84129F9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712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Computer Buses:</a:t>
            </a:r>
            <a:r>
              <a:rPr lang="en-US"/>
              <a:t> Transfer data between CPU, RAM, storage, and other components.</a:t>
            </a:r>
            <a:br>
              <a:rPr lang="en-US" dirty="0"/>
            </a:br>
            <a:r>
              <a:rPr lang="en-US"/>
              <a:t>Connection: Buses act like data highways linking components.</a:t>
            </a:r>
            <a:br>
              <a:rPr lang="en-US" dirty="0"/>
            </a:br>
            <a:r>
              <a:rPr lang="en-US"/>
              <a:t>Bottleneck: If a bus is slow, it slows the entire system.</a:t>
            </a:r>
            <a:br>
              <a:rPr lang="en-US" dirty="0"/>
            </a:br>
            <a:r>
              <a:rPr lang="en-US"/>
              <a:t>Analogue vs Digital: Analogue = continuous; digital = 0s/1s.</a:t>
            </a:r>
            <a:br>
              <a:rPr lang="en-US" dirty="0"/>
            </a:br>
            <a:r>
              <a:rPr lang="en-US"/>
              <a:t>Why Convert: Computers only use digital data.</a:t>
            </a:r>
            <a:br>
              <a:rPr lang="en-US" dirty="0"/>
            </a:br>
            <a:r>
              <a:rPr lang="en-US"/>
              <a:t>ADC Devices: Microphones, cameras, scanners.</a:t>
            </a: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15431-8F50-4BBD-A913-A2CB84129F9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55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b="1"/>
              <a:t>Binary Representation:</a:t>
            </a:r>
            <a:r>
              <a:rPr lang="en-US"/>
              <a:t> All computer data uses 0s and 1s.</a:t>
            </a:r>
            <a:endParaRPr lang="en-US">
              <a:cs typeface="+mn-lt"/>
            </a:endParaRPr>
          </a:p>
          <a:p>
            <a:pPr marL="171450" indent="-171450">
              <a:buFont typeface="Arial"/>
              <a:buChar char="•"/>
            </a:pPr>
            <a:r>
              <a:rPr lang="en-US"/>
              <a:t>7 in Binary: 111</a:t>
            </a:r>
            <a:endParaRPr lang="en-US">
              <a:cs typeface="+mn-lt"/>
            </a:endParaRPr>
          </a:p>
          <a:p>
            <a:pPr marL="171450" indent="-171450">
              <a:buFont typeface="Arial"/>
              <a:buChar char="•"/>
            </a:pPr>
            <a:r>
              <a:rPr lang="en-US"/>
              <a:t>10101010 in Decimal: 170</a:t>
            </a:r>
            <a:endParaRPr lang="en-US">
              <a:cs typeface="+mn-lt"/>
            </a:endParaRPr>
          </a:p>
          <a:p>
            <a:pPr marL="171450" indent="-171450">
              <a:buFont typeface="Arial"/>
              <a:buChar char="•"/>
            </a:pPr>
            <a:r>
              <a:rPr lang="en-US"/>
              <a:t>Bit vs Byte: Bit = 1 binary digit; Byte = 8 bits.</a:t>
            </a:r>
            <a:endParaRPr lang="en-US">
              <a:cs typeface="+mn-lt"/>
            </a:endParaRPr>
          </a:p>
          <a:p>
            <a:pPr marL="171450" indent="-171450">
              <a:buFont typeface="Arial"/>
              <a:buChar char="•"/>
            </a:pPr>
            <a:r>
              <a:rPr lang="en-US"/>
              <a:t>Data Units: Bit → Byte → KB → MB → GB → TB → PB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15431-8F50-4BBD-A913-A2CB84129F9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019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790C2-1A37-4A03-96C9-C61D4546BE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8829E6-2859-4E3E-9431-BCAC076B8C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5BFA85-FC75-4014-BB65-D845B89EE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DE4D-1BF6-4F27-9D78-F750104F294E}" type="datetimeFigureOut">
              <a:rPr lang="en-GB" smtClean="0"/>
              <a:t>26/03/2026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F7581A-D02D-4722-9453-5657C5E00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8371F0-0808-4538-8F91-7418B17E1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1C59F-567D-47E3-BF5A-B61EF65338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187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3A225-F18E-4A02-ABD8-AC8BFA769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13005D-6F52-413F-9068-40DE7EFFAC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8CFC58-E240-4F7C-9BBC-C126ADEB0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DE4D-1BF6-4F27-9D78-F750104F294E}" type="datetimeFigureOut">
              <a:rPr lang="en-GB" smtClean="0"/>
              <a:t>26/03/2026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D0858A-4E4E-4277-B211-D7B5124C3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6CDAB-6682-4F75-A2EB-A697EA4D2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1C59F-567D-47E3-BF5A-B61EF65338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561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56ED4A-A827-485A-A871-6381B0F27D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4CC8CC-EBE2-4837-951E-70407B4EF5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B67626-0533-4D1E-B003-E74B8A96B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DE4D-1BF6-4F27-9D78-F750104F294E}" type="datetimeFigureOut">
              <a:rPr lang="en-GB" smtClean="0"/>
              <a:t>26/03/2026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AC332-0FE3-4D93-9721-826DE2E3F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1D123-B2AA-4235-B1EA-2DDBDC056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1C59F-567D-47E3-BF5A-B61EF65338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979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32916-5EDD-4F02-8671-FE4AC79D6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A4759-BF99-47AF-B51C-1BF2483887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4F29D6-21E9-41B7-BEF7-4306C0D91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DE4D-1BF6-4F27-9D78-F750104F294E}" type="datetimeFigureOut">
              <a:rPr lang="en-GB" smtClean="0"/>
              <a:t>26/03/2026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D95372-0BA9-4C13-9687-455FD0BF0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7798E7-67D9-4177-B355-DB5D11220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1C59F-567D-47E3-BF5A-B61EF65338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060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8935E-19A2-4C8D-A28F-F14B3446D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5D080F-7B98-4862-8AEB-85E92E0925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D05F32-B4A5-46D7-BA6B-6421D7316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DE4D-1BF6-4F27-9D78-F750104F294E}" type="datetimeFigureOut">
              <a:rPr lang="en-GB" smtClean="0"/>
              <a:t>26/03/2026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4A028-420D-4C3A-92FC-6994422AE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C55CF7-96E6-4DF8-828C-724224E1B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1C59F-567D-47E3-BF5A-B61EF65338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94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F07F7-EF6B-40A0-AB0D-0053EE961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23268-9336-4CD7-876B-CD4ADF74FF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31DAC9-1BBE-4183-A907-D149E2704F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24DF92-C632-4D21-B76D-25FCEBF44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DE4D-1BF6-4F27-9D78-F750104F294E}" type="datetimeFigureOut">
              <a:rPr lang="en-GB" smtClean="0"/>
              <a:t>26/03/2026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6DA7B7-65AC-469C-8A3F-7DC52B1C3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061753-FD06-4667-9A10-E55B796AE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1C59F-567D-47E3-BF5A-B61EF65338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80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CE960-16B1-46FF-823E-91DC293CD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4B9FB8-CEAB-4566-A8AA-63C2EBA634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1D272C-EC1F-4C46-9A0D-CDBBB189AE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D8933-4BDE-46DB-AEB0-CE7C6A4232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BE6D52-7F40-4694-B40B-3B8FE49D19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96F10E-0A69-49EA-9964-1226F9C14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DE4D-1BF6-4F27-9D78-F750104F294E}" type="datetimeFigureOut">
              <a:rPr lang="en-GB" smtClean="0"/>
              <a:t>26/03/2026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47D6B9-227E-4A91-BA11-5DAD4F890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061DA2-46D2-4499-A5AC-741FFFDA0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1C59F-567D-47E3-BF5A-B61EF65338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535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91258-93DE-437F-8E86-D922BCC51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979E7D-22DD-451A-8250-4AED61B7E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DE4D-1BF6-4F27-9D78-F750104F294E}" type="datetimeFigureOut">
              <a:rPr lang="en-GB" smtClean="0"/>
              <a:t>26/03/2026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667768-CEE2-477A-BF9F-6F8BBDED7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A3D1BE-30E2-4E72-B32D-FFB548541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1C59F-567D-47E3-BF5A-B61EF65338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928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9C9B31-5C98-439D-80C6-93FFF5A87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DE4D-1BF6-4F27-9D78-F750104F294E}" type="datetimeFigureOut">
              <a:rPr lang="en-GB" smtClean="0"/>
              <a:t>26/03/2026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C7F8D8-AD9F-427F-BF97-5C3F8B414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D1248C-FDE1-4015-B243-84D031B79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1C59F-567D-47E3-BF5A-B61EF65338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440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BABCC-8016-4C8A-9B51-7C84B36F7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317A4-C788-4723-B257-AB96B42CE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DA54CC-7691-42F8-8D9D-16DEF893EE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2AAC8D-877D-403A-835E-EACE30F86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DE4D-1BF6-4F27-9D78-F750104F294E}" type="datetimeFigureOut">
              <a:rPr lang="en-GB" smtClean="0"/>
              <a:t>26/03/2026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8A6831-3A43-4571-BC1F-9F409239B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55B8D3-70A8-4A83-9706-033576D2D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1C59F-567D-47E3-BF5A-B61EF65338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467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07F6B-D4A9-4499-BE74-EAE59FE9E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2C844E-248F-49B4-89D5-22810B0D50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52B07E-B98C-42A3-9E86-91D8D696FC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C6D055-C783-4280-BF7E-4EEA37D92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DE4D-1BF6-4F27-9D78-F750104F294E}" type="datetimeFigureOut">
              <a:rPr lang="en-GB" smtClean="0"/>
              <a:t>26/03/2026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823ABA-9FB4-4058-A806-EB756E739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ED1AEA-A6DC-4F76-8602-B87539678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1C59F-567D-47E3-BF5A-B61EF65338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545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8416F6-5DC5-45B3-BC53-56E1326CF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645DD9-4770-4369-A73B-27DA855F9A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854099-99EC-4DBA-9B71-5E7F2C225D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1DE4D-1BF6-4F27-9D78-F750104F294E}" type="datetimeFigureOut">
              <a:rPr lang="en-GB" smtClean="0"/>
              <a:t>26/03/2026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852BDF-AC90-494F-A454-C13FBEAE85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E1AA65-9B24-4DC6-805A-D17EAB5664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1C59F-567D-47E3-BF5A-B61EF65338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463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sxT4FfRBaM?feature=oembed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LflTjd3lWA?feature=oembed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477CC-1786-424A-9375-F78CC99B50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unit 2 Technology systems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0EFFF6-76B5-44D0-B87F-4B6397624F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/>
              <a:t>Learning Aim B understand how data flows between internal components of a computer and is processed to provide information 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6003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805C7-9AE8-4126-B16D-636F1D397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effectLst/>
              </a:rPr>
              <a:t>Memory and Storage Performance</a:t>
            </a:r>
            <a:br>
              <a:rPr lang="en-GB" b="1" dirty="0">
                <a:effectLst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4FA7CC-178B-4AE5-82B4-7B9F8A04F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ffectLst/>
              </a:rPr>
              <a:t>How does RAM size affect multitasking and system speed?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ffectLst/>
              </a:rPr>
              <a:t>What is the difference between cache and RAM?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ffectLst/>
              </a:rPr>
              <a:t>Compare the performance of solid state drives vs magnetic hard drives.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ffectLst/>
              </a:rPr>
              <a:t>Why might optical media still be used in some systems?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8570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EBF22-ACD4-4D8D-A80B-7A0F20814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effectLst/>
              </a:rPr>
              <a:t>Data Flow and Computer Buses</a:t>
            </a:r>
            <a:br>
              <a:rPr lang="en-GB" b="1" dirty="0">
                <a:effectLst/>
              </a:rPr>
            </a:br>
            <a:r>
              <a:rPr lang="en-GB" b="1" dirty="0">
                <a:effectLst/>
              </a:rPr>
              <a:t>Analogue vs Digital Data</a:t>
            </a:r>
            <a:br>
              <a:rPr lang="en-GB" b="1" dirty="0">
                <a:effectLst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A532C-9813-4239-B0F1-C4AD690DA2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>
                <a:effectLst/>
              </a:rPr>
              <a:t>Data Flow and Computer Buses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ffectLst/>
              </a:rPr>
              <a:t>What is the role of computer buses in data transmission?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ffectLst/>
              </a:rPr>
              <a:t>How do buses connect internal components like CPU, memory, and storage?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ffectLst/>
              </a:rPr>
              <a:t>What happens when a bus becomes a bottleneck?</a:t>
            </a:r>
          </a:p>
          <a:p>
            <a:pPr marL="0" indent="0">
              <a:buNone/>
            </a:pPr>
            <a:r>
              <a:rPr lang="en-GB" b="1" dirty="0">
                <a:effectLst/>
              </a:rPr>
              <a:t>Analogue vs Digital Data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ffectLst/>
              </a:rPr>
              <a:t>What is the difference between analogue and digital signals?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ffectLst/>
              </a:rPr>
              <a:t>Why do computers need to convert analogue signals to digital?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ffectLst/>
              </a:rPr>
              <a:t>What devices perform analogue-to-digital conversion?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0289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C1763-D0A6-4279-8680-1AF6F98A9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Decimal to Binary</a:t>
            </a:r>
          </a:p>
        </p:txBody>
      </p:sp>
      <p:pic>
        <p:nvPicPr>
          <p:cNvPr id="4" name="Online Media 3" title="How To Convert Decimal to Binary">
            <a:hlinkClick r:id="" action="ppaction://media"/>
            <a:extLst>
              <a:ext uri="{FF2B5EF4-FFF2-40B4-BE49-F238E27FC236}">
                <a16:creationId xmlns:a16="http://schemas.microsoft.com/office/drawing/2014/main" id="{F1C0AF78-C2E6-40FC-8B82-CA2686565AC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46313" y="1825625"/>
            <a:ext cx="770096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26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ED7BE-F486-441D-B235-1FBC31C4F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effectLst/>
              </a:rPr>
              <a:t>Binary to Decimal</a:t>
            </a:r>
            <a:endParaRPr lang="en-GB" dirty="0"/>
          </a:p>
        </p:txBody>
      </p:sp>
      <p:pic>
        <p:nvPicPr>
          <p:cNvPr id="4" name="Online Media 3" title="How To Convert Binary To Decimal - Computer Science">
            <a:hlinkClick r:id="" action="ppaction://media"/>
            <a:extLst>
              <a:ext uri="{FF2B5EF4-FFF2-40B4-BE49-F238E27FC236}">
                <a16:creationId xmlns:a16="http://schemas.microsoft.com/office/drawing/2014/main" id="{06C25448-77B9-44E0-B740-9425D79F10A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46313" y="1825625"/>
            <a:ext cx="770096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91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9A2C2-327E-4A1B-839D-D3EB70906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effectLst/>
              </a:rPr>
              <a:t>Binary and Data Representation</a:t>
            </a:r>
            <a:br>
              <a:rPr lang="en-GB" b="1" dirty="0">
                <a:effectLst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9B0F6-BE90-4E14-A3EF-F2ABA3FA9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ffectLst/>
              </a:rPr>
              <a:t>How is data represented in binary format?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ffectLst/>
              </a:rPr>
              <a:t>Convert the number 7 into binary.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ffectLst/>
              </a:rPr>
              <a:t>Convert the binary number 10101010 into decimal.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ffectLst/>
              </a:rPr>
              <a:t>What is the difference between a bit and a byte?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ffectLst/>
              </a:rPr>
              <a:t>List the units of data storage from smallest to largest.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6926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68015-C680-4A6E-B012-6BA4C5006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Learning Aim B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9B78E-9660-440C-91D3-2B3F8CBCD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Explain the main characteristics, functions and role of the internal components of a computer.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626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55974-F517-4FF4-B697-3B7C9F903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Internal components of a computer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0C2710F-6566-4069-A4C3-9E4585BC90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20" y="1860794"/>
            <a:ext cx="4384310" cy="29228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4DD9E9-E1FD-417C-9E82-1910E55F5D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705" y="1690688"/>
            <a:ext cx="3402082" cy="37886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What is a Flash Memory: Everything to Know">
            <a:extLst>
              <a:ext uri="{FF2B5EF4-FFF2-40B4-BE49-F238E27FC236}">
                <a16:creationId xmlns:a16="http://schemas.microsoft.com/office/drawing/2014/main" id="{79CE7726-E16D-4578-A297-DDF4663DF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663" y="2115465"/>
            <a:ext cx="3455894" cy="24135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812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339B4-4887-48A8-88A5-E3FB63B2E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effectLst/>
              </a:rPr>
              <a:t>Internal Components of a Computer</a:t>
            </a:r>
            <a:br>
              <a:rPr lang="en-GB" b="1" dirty="0">
                <a:effectLst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74F7E-714C-4D06-A793-B1AF774F2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ffectLst/>
              </a:rPr>
              <a:t>What is the role of the motherboard in a computer system?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ffectLst/>
              </a:rPr>
              <a:t>How does the CPU process data using the ALU, control unit, and </a:t>
            </a:r>
            <a:r>
              <a:rPr lang="en-GB" b="1" dirty="0">
                <a:effectLst/>
              </a:rPr>
              <a:t>registers</a:t>
            </a:r>
            <a:r>
              <a:rPr lang="en-GB" dirty="0">
                <a:effectLst/>
              </a:rPr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ffectLst/>
              </a:rPr>
              <a:t>What are the differences between RAM, ROM, and Flash memory?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ffectLst/>
              </a:rPr>
              <a:t>How do heat sinks and fans help maintain system performance?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ffectLst/>
              </a:rPr>
              <a:t>What are the differences between solid state, optical, and magnetic storage?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ffectLst/>
              </a:rPr>
              <a:t>How do </a:t>
            </a:r>
            <a:r>
              <a:rPr lang="en-GB" b="1" dirty="0">
                <a:effectLst/>
              </a:rPr>
              <a:t>internal components </a:t>
            </a:r>
            <a:r>
              <a:rPr lang="en-GB" dirty="0">
                <a:effectLst/>
              </a:rPr>
              <a:t>affect the speed and responsiveness of a computer?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ffectLst/>
              </a:rPr>
              <a:t>Why is it important to compare specifications when choosing components?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6556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DC43E-12A0-472B-BE36-956C6CFDB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effectLst/>
              </a:rPr>
              <a:t>Internal Components of a Computer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E4CB484-EF46-4FB2-8408-9BE7E742E5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2496" y="1825625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341946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36BF2-82A7-4F95-A53A-96D10B1DC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effectLst/>
              </a:rPr>
              <a:t>CPU and GPU Performance Factors</a:t>
            </a:r>
            <a:br>
              <a:rPr lang="en-GB" b="1" dirty="0">
                <a:effectLst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D5E46-78BB-4C9B-B96B-23CB4B50E4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ffectLst/>
              </a:rPr>
              <a:t>How does clock speed influence CPU performance?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ffectLst/>
              </a:rPr>
              <a:t>What is the function of cache memory in a processor?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ffectLst/>
              </a:rPr>
              <a:t>What are the benefits of multiple processing cores?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ffectLst/>
              </a:rPr>
              <a:t>How do heat and power consumption affect performance and design?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ffectLst/>
              </a:rPr>
              <a:t>How does the GPU contribute to user experience in gaming and video editing?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2863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3D7E8-280E-4EF9-89DB-7F4CCBFD1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effectLst/>
              </a:rPr>
              <a:t>CPU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D6A5CAC-33F0-4878-BACF-8B95512C55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2496" y="1825625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1832069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E3CE6-585B-41AF-AFDB-E8308B939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effectLst/>
              </a:rPr>
              <a:t>Mobile Devices vs Traditional Platforms</a:t>
            </a:r>
            <a:br>
              <a:rPr lang="en-GB" b="1" dirty="0">
                <a:effectLst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7E065-9B1E-4DDF-86C8-FCD27F960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ffectLst/>
              </a:rPr>
              <a:t>What is a System-on-a-Chip (SoC), and how does it differ from a traditional CPU?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ffectLst/>
              </a:rPr>
              <a:t>How do mobile CPUs and GPUs differ from desktop versions?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ffectLst/>
              </a:rPr>
              <a:t>Why is battery life a critical factor in mobile device performance?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ffectLst/>
              </a:rPr>
              <a:t>What are the key differences between mobile and desktop computing platforms?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1355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77CD7-3D28-472F-ABDC-916C92030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effectLst/>
              </a:rPr>
              <a:t>Mobile Devices vs Traditional Platforms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EEB6B7-BAD3-4FC5-B069-2E0F4D6BEB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2496" y="1825625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769340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655</Words>
  <Application>Microsoft Office PowerPoint</Application>
  <PresentationFormat>Widescreen</PresentationFormat>
  <Paragraphs>59</Paragraphs>
  <Slides>14</Slides>
  <Notes>6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unit 2 Technology systems</vt:lpstr>
      <vt:lpstr>Learning Aim B</vt:lpstr>
      <vt:lpstr>Internal components of a computer</vt:lpstr>
      <vt:lpstr>Internal Components of a Computer </vt:lpstr>
      <vt:lpstr>Internal Components of a Computer</vt:lpstr>
      <vt:lpstr>CPU and GPU Performance Factors </vt:lpstr>
      <vt:lpstr>CPU</vt:lpstr>
      <vt:lpstr>Mobile Devices vs Traditional Platforms </vt:lpstr>
      <vt:lpstr>Mobile Devices vs Traditional Platforms</vt:lpstr>
      <vt:lpstr>Memory and Storage Performance </vt:lpstr>
      <vt:lpstr>Data Flow and Computer Buses Analogue vs Digital Data </vt:lpstr>
      <vt:lpstr>Decimal to Binary</vt:lpstr>
      <vt:lpstr>Binary to Decimal</vt:lpstr>
      <vt:lpstr>Binary and Data Representation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 Technology systems</dc:title>
  <dc:creator>Farid Vali</dc:creator>
  <cp:lastModifiedBy>Nuuh Arale Nuuh</cp:lastModifiedBy>
  <cp:revision>31</cp:revision>
  <dcterms:created xsi:type="dcterms:W3CDTF">2026-01-06T10:15:11Z</dcterms:created>
  <dcterms:modified xsi:type="dcterms:W3CDTF">2026-03-26T16:38:25Z</dcterms:modified>
</cp:coreProperties>
</file>