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8" r:id="rId5"/>
    <p:sldId id="259" r:id="rId6"/>
    <p:sldId id="269" r:id="rId7"/>
    <p:sldId id="278" r:id="rId8"/>
    <p:sldId id="264" r:id="rId9"/>
    <p:sldId id="282" r:id="rId10"/>
    <p:sldId id="272" r:id="rId11"/>
    <p:sldId id="265" r:id="rId12"/>
    <p:sldId id="273" r:id="rId13"/>
    <p:sldId id="266" r:id="rId14"/>
    <p:sldId id="274" r:id="rId15"/>
    <p:sldId id="280" r:id="rId16"/>
    <p:sldId id="260" r:id="rId17"/>
    <p:sldId id="283" r:id="rId18"/>
    <p:sldId id="284" r:id="rId19"/>
    <p:sldId id="285" r:id="rId20"/>
    <p:sldId id="286" r:id="rId21"/>
    <p:sldId id="261" r:id="rId22"/>
    <p:sldId id="275" r:id="rId23"/>
    <p:sldId id="262" r:id="rId24"/>
    <p:sldId id="271" r:id="rId25"/>
    <p:sldId id="263" r:id="rId26"/>
    <p:sldId id="281" r:id="rId27"/>
    <p:sldId id="279" r:id="rId28"/>
    <p:sldId id="276" r:id="rId29"/>
    <p:sldId id="277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68921" autoAdjust="0"/>
  </p:normalViewPr>
  <p:slideViewPr>
    <p:cSldViewPr snapToGrid="0">
      <p:cViewPr varScale="1">
        <p:scale>
          <a:sx n="78" d="100"/>
          <a:sy n="78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8BE65-50F3-4B29-B9F4-111D77588492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79A1D-8879-41E6-BA9F-EF9FF13084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0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238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1</a:t>
            </a:r>
            <a:r>
              <a:rPr lang="en-GB" b="1" dirty="0">
                <a:effectLst/>
              </a:rPr>
              <a:t>. Put the following in the correct order from highest level to lowest level: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Machine code, Application software, Hardware, High‑level language, Low‑level language</a:t>
            </a:r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Give one characteristic of a high‑level programming language.</a:t>
            </a:r>
          </a:p>
          <a:p>
            <a:pPr marL="0" indent="0">
              <a:buNone/>
            </a:pPr>
            <a:r>
              <a:rPr lang="en-GB" b="1" dirty="0"/>
              <a:t>3</a:t>
            </a:r>
            <a:r>
              <a:rPr lang="en-GB" b="1" dirty="0">
                <a:effectLst/>
              </a:rPr>
              <a:t>. Give one characteristic of a low‑level programming language.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It is close to machine code and difficult for humans to read.</a:t>
            </a:r>
          </a:p>
          <a:p>
            <a:pPr marL="0" indent="0">
              <a:buNone/>
            </a:pPr>
            <a:r>
              <a:rPr lang="en-GB" b="1" dirty="0">
                <a:effectLst/>
              </a:rPr>
              <a:t>4. Explain the difference between high‑level and low‑level languages.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571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1. Define what software is and give one example.</a:t>
            </a:r>
          </a:p>
          <a:p>
            <a:r>
              <a:rPr lang="en-GB" i="1" dirty="0">
                <a:effectLst/>
              </a:rPr>
              <a:t>Example answer:</a:t>
            </a:r>
            <a:r>
              <a:rPr lang="en-GB" dirty="0">
                <a:effectLst/>
              </a:rPr>
              <a:t> Software is a set of programs that control how a computer system works. Example: Microsoft Word.</a:t>
            </a:r>
          </a:p>
          <a:p>
            <a:endParaRPr lang="en-GB" dirty="0">
              <a:effectLst/>
            </a:endParaRPr>
          </a:p>
          <a:p>
            <a:r>
              <a:rPr lang="en-GB" b="1" dirty="0">
                <a:effectLst/>
              </a:rPr>
              <a:t>2. Explain the difference between custom‑made software and off‑the‑shelf software. Give one example of each.</a:t>
            </a:r>
          </a:p>
          <a:p>
            <a:r>
              <a:rPr lang="en-GB" i="1" dirty="0">
                <a:effectLst/>
              </a:rPr>
              <a:t>Example prompt: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Custom-made example: A school attendance system built specifically for one school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Off‑the‑shelf example: Microsoft Excel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981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6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1</a:t>
            </a:r>
            <a:r>
              <a:rPr lang="en-GB" b="1" dirty="0">
                <a:effectLst/>
              </a:rPr>
              <a:t>. State one advantage and one disadvantage of custom‑made software.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 prompts: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</a:rPr>
              <a:t>Advantage: Designed exactly for the organisation’s needs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Disadvantage: More expensive and takes longer to develop</a:t>
            </a:r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State one advantage and one disadvantage of off‑the‑shelf software.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 prompts: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</a:rPr>
              <a:t>Advantage: Cheaper and available immediately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Disadvantage: May not meet all business needs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3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08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42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effectLst/>
              </a:rPr>
              <a:t>1. State two functions of an operating system.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 prompts: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dirty="0">
                <a:effectLst/>
              </a:rPr>
              <a:t>File management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Managing hardware drivers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Security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Resource allocation</a:t>
            </a:r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Explain the role of a device driver.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A driver allows the OS to communicate with hardware such as printers or keyboards.</a:t>
            </a:r>
          </a:p>
          <a:p>
            <a:pPr marL="0" indent="0">
              <a:buNone/>
            </a:pPr>
            <a:r>
              <a:rPr lang="en-GB" b="1" dirty="0"/>
              <a:t>3</a:t>
            </a:r>
            <a:r>
              <a:rPr lang="en-GB" b="1" dirty="0">
                <a:effectLst/>
              </a:rPr>
              <a:t>. Give one example of a utility application and explain its purpose.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Examples: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dirty="0">
                <a:effectLst/>
              </a:rPr>
              <a:t>Disk defragmenter → reorganises files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Firewall → blocks unauthorised access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Antivirus → removes malware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44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Utility application are small programs which improve the performance of a device and usually only carry out one task. They can be software programs or built into the operating system.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are lots of different types of utility applications – here is one example: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u="sng" dirty="0"/>
              <a:t>Software firewalls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u="none" dirty="0"/>
              <a:t>Purpose: to prevent hackers and viruses from infecting a device. Firewalls monitor data  moving in and out of the a device (or network) and block unwanted traffic, such as a virus.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u="none" dirty="0"/>
              <a:t>The firewall will monitor traffic, detect anything that it thinks is untrustworthy and block it from reaching your computer.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u="none" dirty="0"/>
              <a:t>Antivirus and firewalls might be similar but they’re not the same – here is the difference between firewalls and antivirus:</a:t>
            </a:r>
          </a:p>
          <a:p>
            <a:pPr marL="228600" indent="-228600">
              <a:buFont typeface="+mj-lt"/>
              <a:buAutoNum type="arabicPeriod"/>
            </a:pPr>
            <a:r>
              <a:rPr lang="en-GB" u="none" dirty="0"/>
              <a:t>Antivirus:- is a software application that protects us against Malware, such as viruses, by either preventing them from entering our system or detecting them and deleting them.</a:t>
            </a:r>
          </a:p>
          <a:p>
            <a:pPr marL="228600" indent="-228600">
              <a:buFont typeface="+mj-lt"/>
              <a:buAutoNum type="arabicPeriod"/>
            </a:pPr>
            <a:r>
              <a:rPr lang="en-GB" u="none" dirty="0"/>
              <a:t>Firewalls:- it could be stop a hacker from breaking into your system and to monitor data between the user and </a:t>
            </a:r>
            <a:r>
              <a:rPr lang="en-GB" u="none"/>
              <a:t>the internet</a:t>
            </a:r>
            <a:endParaRPr lang="en-GB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u="none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18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1</a:t>
            </a:r>
            <a:r>
              <a:rPr lang="en-GB" b="1" dirty="0">
                <a:effectLst/>
              </a:rPr>
              <a:t>. Put the following in the correct order from highest level to lowest level: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Machine code, Application software, Hardware, High‑level language, Low‑level language</a:t>
            </a:r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Give one characteristic of a high‑level programming language.</a:t>
            </a:r>
          </a:p>
          <a:p>
            <a:pPr marL="0" indent="0">
              <a:buNone/>
            </a:pPr>
            <a:r>
              <a:rPr lang="en-GB" b="1" dirty="0"/>
              <a:t>3</a:t>
            </a:r>
            <a:r>
              <a:rPr lang="en-GB" b="1" dirty="0">
                <a:effectLst/>
              </a:rPr>
              <a:t>. Give one characteristic of a low‑level programming language.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It is close to machine code and difficult for humans to read.</a:t>
            </a:r>
          </a:p>
          <a:p>
            <a:pPr marL="0" indent="0">
              <a:buNone/>
            </a:pPr>
            <a:r>
              <a:rPr lang="en-GB" b="1" dirty="0">
                <a:effectLst/>
              </a:rPr>
              <a:t>4. Explain the difference between high‑level and low‑level languages.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9A1D-8879-41E6-BA9F-EF9FF130843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1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6F86-4780-4328-B9EC-A356CE062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051A1-30A1-4885-81FA-1D0B34F05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03DF0-BF65-4E65-A2F2-0CDAA78E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0DB0-6CD8-4524-9A28-3F0FA571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A20C-B9E2-49C5-A49C-3AB9E1D3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75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4FE7-27B2-4434-846C-1B3400F0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7D3B5-5E4E-4229-98DF-54A095D05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AA48-9A27-470A-AA40-0AE7E385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E337D-C9CE-417D-A63E-CB7728AB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F6EDD-1C75-4DB2-8568-0C547998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92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89D2E-E9FC-494D-8F28-07E17CBFE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87F67-B806-46AF-A348-CBF9DF410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10E66-EB0E-45BE-8D59-3C60FA73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83C8B-EFCA-41DA-96FB-A3F77B4A6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A274B-125D-474F-830B-6C7C8B27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37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EB25A-8944-4D72-8EF7-DD23BB2D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FD519-DE42-4044-A776-3C1E27717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96E89-1488-48FE-B01F-286EE662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E9669-EB78-48F4-8B4B-DEACFE6A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681D6-48F8-4808-9E12-849408BA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2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CFAC-58A8-4F1B-8FFA-A66EC965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A74F7-AE35-43D4-9DCB-F8DD3A2F3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D8D4-EE93-4B72-A41B-D02AFF66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D72FB-E20B-4070-A3F6-46661AB9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3E1BA-7706-490F-8BE4-F08D00E9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5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BC98-8126-4001-85D5-225478F1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D205F-3E53-4D01-A48E-5A3010FBA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0ECA-C2E8-495B-B467-893A2F064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E104F-0D5D-467F-A1D6-F803D2A0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FAD8D-EF94-4049-BBC1-9AF6570E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54817-A104-47CB-8E28-29F6BE15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92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36A6-A67C-4C33-A9F2-1E207A96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8745B-0E6C-41A8-92A0-A1FEF1049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52C4-8A1A-44FC-9F77-5C8050C2F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2565-C2AB-44C3-8187-44D83DE01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2F3C62-AF37-4842-9758-A26F568BA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FA8012-3FEE-45AC-9146-B7172B9A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97890-8972-4B3C-B5AA-8BBDE63F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12FFA-D09A-4D68-B2FE-BFA5A0C7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1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2D37-B097-4C59-84AC-72082BDC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4D7BC-D4B6-4BCA-B91A-7375327F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CC6B3-144E-4F38-ABDA-B99FFF0B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F59E1-527F-4459-A868-3A86325E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91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4134C-5CA1-4D85-9851-D3E3782F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1296D-2AA1-4D36-9036-E61A5F1D3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8FC07-105E-4EC7-81ED-74D31B58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4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7215-7D3F-481D-99B9-A4059A8D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B9DC-4A53-46D0-B2F4-2E40D6513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150B2-DE09-4B08-B2CD-7D0A7E33B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D94DE-1A68-4C6C-B1B4-1B7D2EDF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69CD0-927D-45EB-9ECD-790AA668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31A98-5F43-4139-9CD3-C4E8C5F7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9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593E-979D-4164-8CA3-78312A42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A63B4C-1159-4727-B227-D1A69F142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470D2-C4BD-4D4F-9FE1-9C279D4FA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4D3AF-741B-41B5-9B84-72D79E55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33140-46C2-4C4B-B0AE-BA334967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7C51C-7922-48A5-8982-E5F5475B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86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2EFE4-8A56-4935-B51A-F73AF533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884C3-910E-4A15-B5A0-AA5C2E63B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F693-85E6-4202-A62E-D6861FE4D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DF182-1F53-492B-A938-07A354B9306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CE3AE-D752-4443-B170-5FC4CC47E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4FDC-5B6A-498D-8DE5-136B54AAD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DFDC-C1F0-45DB-8295-465580CCD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72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It2GfCsYU?feature=oembe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4900-80F6-4576-AF65-77A538C7D1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Learning aim C: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D6486-7C6E-4D3A-A988-FBA7B89030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Understand different types of software </a:t>
            </a:r>
            <a:r>
              <a:rPr lang="en-GB" dirty="0" err="1"/>
              <a:t>Software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00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43BA-3DCA-48CF-89E5-CC3FF6BE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Operating Systems &amp; Applications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6DEF1-ED7B-4862-8960-2730B6C30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72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08EA-590C-4344-8C80-7043D7A7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Operating Systems &amp; Applications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CA320-D8F9-488C-90F6-81723C2C3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133"/>
            <a:ext cx="10515600" cy="4686830"/>
          </a:xfrm>
        </p:spPr>
        <p:txBody>
          <a:bodyPr>
            <a:normAutofit/>
          </a:bodyPr>
          <a:lstStyle/>
          <a:p>
            <a:r>
              <a:rPr lang="en-GB" b="1" dirty="0"/>
              <a:t>4</a:t>
            </a:r>
            <a:r>
              <a:rPr lang="en-GB" b="1" dirty="0">
                <a:effectLst/>
              </a:rPr>
              <a:t>. Describe one difference between a GUI and a command‑line interface.</a:t>
            </a:r>
          </a:p>
          <a:p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GUI uses icons and windows; CLI uses typed commands.</a:t>
            </a:r>
          </a:p>
          <a:p>
            <a:r>
              <a:rPr lang="en-GB" b="1" dirty="0"/>
              <a:t>5</a:t>
            </a:r>
            <a:r>
              <a:rPr lang="en-GB" b="1" dirty="0">
                <a:effectLst/>
              </a:rPr>
              <a:t>. Give two features of a GUI operating system.</a:t>
            </a:r>
          </a:p>
          <a:p>
            <a:r>
              <a:rPr lang="en-GB" i="1" dirty="0">
                <a:effectLst/>
              </a:rPr>
              <a:t>Example prompts: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Easy to use</a:t>
            </a:r>
          </a:p>
          <a:p>
            <a:pPr lvl="1"/>
            <a:r>
              <a:rPr lang="en-GB" dirty="0">
                <a:effectLst/>
              </a:rPr>
              <a:t>Accessible features (zoom, screen reader)</a:t>
            </a:r>
          </a:p>
          <a:p>
            <a:pPr lvl="1"/>
            <a:r>
              <a:rPr lang="en-GB" dirty="0">
                <a:effectLst/>
              </a:rPr>
              <a:t>Drag‑and‑drop</a:t>
            </a:r>
          </a:p>
          <a:p>
            <a:r>
              <a:rPr lang="en-GB" b="1" dirty="0"/>
              <a:t>6</a:t>
            </a:r>
            <a:r>
              <a:rPr lang="en-GB" b="1" dirty="0">
                <a:effectLst/>
              </a:rPr>
              <a:t>. Give one benefit of mobile operating systems.</a:t>
            </a:r>
          </a:p>
          <a:p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Touchscreen‑friendly, simple interface, app‑based design.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589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473C-134B-4C3C-BFB1-D2B3A00EB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Operating Systems &amp; Applications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A08FE5-F2A5-4EE3-ADCA-6F9DE4282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77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3C78-BFFF-4A18-8321-2630B70AB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Operating Systems &amp; Applications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7D5A3-FBD2-4653-BC90-B1E8169D2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>
                <a:effectLst/>
              </a:rPr>
              <a:t>1. What is a productivity application? Give two examples.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Examples: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</a:rPr>
              <a:t>Word processor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Spreadsheet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Presentation software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Web‑authoring tool</a:t>
            </a:r>
          </a:p>
          <a:p>
            <a:pPr marL="0" indent="0">
              <a:buNone/>
            </a:pPr>
            <a:r>
              <a:rPr lang="en-GB" b="1" dirty="0">
                <a:effectLst/>
              </a:rPr>
              <a:t>2. State one benefit of using a suite of productivity applications.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All apps work together (e.g., copy from Word to PowerPoint easily).</a:t>
            </a:r>
          </a:p>
          <a:p>
            <a:pPr marL="0" indent="0">
              <a:buNone/>
            </a:pPr>
            <a:r>
              <a:rPr lang="en-GB" b="1" dirty="0">
                <a:effectLst/>
              </a:rPr>
              <a:t>3. List three factors to consider before installing a new operating system.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 prompts: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dirty="0">
                <a:effectLst/>
              </a:rPr>
              <a:t>Hardware compatibility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Cost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Speed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Security features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Accessibility needs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Compatibility with existing apps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65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82C2-38A2-4CB5-9511-B1EF93A3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Operating Systems &amp; Applications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7915D2-42A8-481C-9FC3-871D424D3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13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AAA2-871D-4EFB-AD78-3ECBC6C4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effectLst/>
              </a:rPr>
              <a:t>SECTION 3: </a:t>
            </a:r>
            <a:r>
              <a:rPr lang="en-GB" b="1" dirty="0"/>
              <a:t>Software installation and upgrades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2E121-008A-489E-A08C-A7C338FDC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Why do we need SW Installation and upgrade?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Give your reasons</a:t>
            </a:r>
          </a:p>
        </p:txBody>
      </p:sp>
    </p:spTree>
    <p:extLst>
      <p:ext uri="{BB962C8B-B14F-4D97-AF65-F5344CB8AC3E}">
        <p14:creationId xmlns:p14="http://schemas.microsoft.com/office/powerpoint/2010/main" val="969030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931A-81A3-4564-9B9E-E37DBB4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/>
              </a:rPr>
              <a:t>SECTION </a:t>
            </a:r>
            <a:r>
              <a:rPr lang="en-GB" b="1" dirty="0"/>
              <a:t>4</a:t>
            </a:r>
            <a:r>
              <a:rPr lang="en-GB" b="1" dirty="0">
                <a:effectLst/>
              </a:rPr>
              <a:t>: Programming Concepts &amp; Hierarchical Structure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8CA713-53BA-4CEF-BE64-7F668F251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999656" cy="4426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070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931A-81A3-4564-9B9E-E37DBB4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/>
              </a:rPr>
              <a:t>SECTION </a:t>
            </a:r>
            <a:r>
              <a:rPr lang="en-GB" b="1" dirty="0"/>
              <a:t>4</a:t>
            </a:r>
            <a:r>
              <a:rPr lang="en-GB" b="1" dirty="0">
                <a:effectLst/>
              </a:rPr>
              <a:t>: Programming Concepts &amp; Hierarchical Structure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EB9F-7093-48DB-AD17-26AF6C50C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1</a:t>
            </a:r>
            <a:r>
              <a:rPr lang="en-GB" b="1" dirty="0">
                <a:effectLst/>
              </a:rPr>
              <a:t>. Put the following in the correct order from highest level to lowest level: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Machine code, Application software, Hardware, High‑level language, Low‑level language</a:t>
            </a:r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Give one characteristic of a high‑level programming language.</a:t>
            </a:r>
          </a:p>
          <a:p>
            <a:pPr marL="0" indent="0">
              <a:buNone/>
            </a:pPr>
            <a:endParaRPr lang="en-GB" b="1" dirty="0">
              <a:effectLst/>
            </a:endParaRPr>
          </a:p>
          <a:p>
            <a:pPr marL="0" indent="0">
              <a:buNone/>
            </a:pPr>
            <a:r>
              <a:rPr lang="en-GB" b="1" dirty="0"/>
              <a:t>3</a:t>
            </a:r>
            <a:r>
              <a:rPr lang="en-GB" b="1" dirty="0">
                <a:effectLst/>
              </a:rPr>
              <a:t>. Give one characteristic of a low‑level programming language.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134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6FE5-1733-46E6-83EF-8A2BDC6B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</a:t>
            </a:r>
            <a:r>
              <a:rPr lang="en-GB" b="1" dirty="0"/>
              <a:t>4</a:t>
            </a:r>
            <a:r>
              <a:rPr lang="en-GB" b="1" dirty="0">
                <a:effectLst/>
              </a:rPr>
              <a:t>: Programming Concepts &amp; Hierarchical Structure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BC6BB1-0528-4E95-93E8-A71E47A5F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469" y="1825625"/>
            <a:ext cx="9099063" cy="481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915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6FE5-1733-46E6-83EF-8A2BDC6B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</a:t>
            </a:r>
            <a:r>
              <a:rPr lang="en-GB" b="1" dirty="0"/>
              <a:t>4</a:t>
            </a:r>
            <a:r>
              <a:rPr lang="en-GB" b="1" dirty="0">
                <a:effectLst/>
              </a:rPr>
              <a:t>: Programming Concepts &amp; Hierarchical Structure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E8878-A058-407E-A482-1B2E91AE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57" y="1775987"/>
            <a:ext cx="8231407" cy="454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77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F9A2-5978-4496-8133-B6DDC946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aim 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C608E-F02C-4A3E-8561-614ED9944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Explain the different types software</a:t>
            </a:r>
          </a:p>
          <a:p>
            <a:endParaRPr lang="en-GB" dirty="0"/>
          </a:p>
          <a:p>
            <a:pPr lvl="2">
              <a:buFont typeface="+mj-lt"/>
              <a:buAutoNum type="arabicPeriod"/>
            </a:pPr>
            <a:r>
              <a:rPr lang="en-GB" dirty="0"/>
              <a:t>Software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Operating Systems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Utility applications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User interfaces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Software installation and upgrades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Programming concepts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Programming Language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Flow Charts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Programming - terminology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Programming - data types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Programming - data structures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00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6D8D2-9916-4C90-8FC3-7BE3F8AD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8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</a:rPr>
              <a:t>SECTION </a:t>
            </a:r>
            <a:r>
              <a:rPr lang="en-GB" sz="3200" b="1" dirty="0"/>
              <a:t>4</a:t>
            </a:r>
            <a:r>
              <a:rPr lang="en-GB" sz="3200" b="1" dirty="0">
                <a:effectLst/>
              </a:rPr>
              <a:t>: Programming Concepts &amp; Hierarchical Structure</a:t>
            </a:r>
            <a:endParaRPr lang="en-GB" sz="3200" dirty="0"/>
          </a:p>
        </p:txBody>
      </p:sp>
      <p:pic>
        <p:nvPicPr>
          <p:cNvPr id="4" name="Online Media 3" title="High-Level and Low-Level Programming Languages">
            <a:hlinkClick r:id="" action="ppaction://media"/>
            <a:extLst>
              <a:ext uri="{FF2B5EF4-FFF2-40B4-BE49-F238E27FC236}">
                <a16:creationId xmlns:a16="http://schemas.microsoft.com/office/drawing/2014/main" id="{2DFE760E-0DA6-40DF-975E-8B1A54E7A2A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0752" y="1201003"/>
            <a:ext cx="10221036" cy="55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931A-81A3-4564-9B9E-E37DBB4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/>
              </a:rPr>
              <a:t>SECTION </a:t>
            </a:r>
            <a:r>
              <a:rPr lang="en-GB" b="1" dirty="0"/>
              <a:t>4</a:t>
            </a:r>
            <a:r>
              <a:rPr lang="en-GB" b="1" dirty="0">
                <a:effectLst/>
              </a:rPr>
              <a:t>: Programming Concepts &amp; Hierarchical Structure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EB9F-7093-48DB-AD17-26AF6C50C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/>
              <a:t>5</a:t>
            </a:r>
            <a:r>
              <a:rPr lang="en-GB" b="1" dirty="0">
                <a:effectLst/>
              </a:rPr>
              <a:t>. Explain the difference between high‑level and low‑level languages.</a:t>
            </a:r>
          </a:p>
          <a:p>
            <a:r>
              <a:rPr lang="en-GB" i="1" dirty="0">
                <a:effectLst/>
              </a:rPr>
              <a:t>Example prompt:</a:t>
            </a:r>
            <a:r>
              <a:rPr lang="en-GB" dirty="0">
                <a:effectLst/>
              </a:rPr>
              <a:t> High‑level = easier to understand Low‑level = closer to binary and hardware</a:t>
            </a:r>
          </a:p>
          <a:p>
            <a:r>
              <a:rPr lang="en-GB" b="1" dirty="0"/>
              <a:t>6</a:t>
            </a:r>
            <a:r>
              <a:rPr lang="en-GB" b="1" dirty="0">
                <a:effectLst/>
              </a:rPr>
              <a:t>. Match the programming type to its description: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Imperative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Procedural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Event‑driven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Object‑oriented</a:t>
            </a:r>
            <a:endParaRPr lang="en-GB" dirty="0">
              <a:effectLst/>
            </a:endParaRPr>
          </a:p>
          <a:p>
            <a:r>
              <a:rPr lang="en-GB" dirty="0">
                <a:effectLst/>
              </a:rPr>
              <a:t>Descriptions include:</a:t>
            </a:r>
          </a:p>
          <a:p>
            <a:pPr lvl="1"/>
            <a:r>
              <a:rPr lang="en-GB" dirty="0">
                <a:effectLst/>
              </a:rPr>
              <a:t>Uses objects and classes</a:t>
            </a:r>
          </a:p>
          <a:p>
            <a:pPr lvl="1"/>
            <a:r>
              <a:rPr lang="en-GB" dirty="0">
                <a:effectLst/>
              </a:rPr>
              <a:t>Runs when a user clicks or interacts</a:t>
            </a:r>
          </a:p>
          <a:p>
            <a:pPr lvl="1"/>
            <a:r>
              <a:rPr lang="en-GB" dirty="0">
                <a:effectLst/>
              </a:rPr>
              <a:t>Uses step‑by‑step instructions</a:t>
            </a:r>
          </a:p>
          <a:p>
            <a:pPr lvl="1"/>
            <a:r>
              <a:rPr lang="en-GB" dirty="0">
                <a:effectLst/>
              </a:rPr>
              <a:t>Tells the computer </a:t>
            </a:r>
            <a:r>
              <a:rPr lang="en-GB" i="1" dirty="0">
                <a:effectLst/>
              </a:rPr>
              <a:t>how</a:t>
            </a:r>
            <a:r>
              <a:rPr lang="en-GB" dirty="0">
                <a:effectLst/>
              </a:rPr>
              <a:t> to do something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8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FA44-974F-4EFD-A123-30033E7E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Learning Aim C – Software &amp; Programming Concepts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F8BD5-83C4-4281-A482-7E77A59C5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2‑Mark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Software:</a:t>
            </a:r>
            <a:r>
              <a:rPr lang="en-GB" dirty="0"/>
              <a:t> State the difference between system software and application software.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Operating Systems:</a:t>
            </a:r>
            <a:r>
              <a:rPr lang="en-GB" dirty="0"/>
              <a:t> Give two functions of an operating system.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Utility Applications:</a:t>
            </a:r>
            <a:r>
              <a:rPr lang="en-GB" dirty="0"/>
              <a:t> Name two utility programs and state their purpose.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User Interfaces:</a:t>
            </a:r>
            <a:r>
              <a:rPr lang="en-GB" dirty="0"/>
              <a:t> Give one advantage of a GUI and one advantage of a CLI.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Software Installation:</a:t>
            </a:r>
            <a:r>
              <a:rPr lang="en-GB" dirty="0"/>
              <a:t> State two reasons why software updates are important.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Programming Concepts:</a:t>
            </a:r>
            <a:r>
              <a:rPr lang="en-GB" dirty="0"/>
              <a:t> Define the term “algorithm”.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Programming Languages:</a:t>
            </a:r>
            <a:r>
              <a:rPr lang="en-GB" dirty="0"/>
              <a:t> Give one high‑level and one low‑level language.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505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CCCDC-5DAC-47C4-8971-78906A26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 Flowcharts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2CA3C-7BD4-4366-99CA-02F24E8C7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effectLst/>
              </a:rPr>
              <a:t>1. Identify the correct BCS symbol for each purpose: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Start/End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Decision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Input/Output</a:t>
            </a:r>
          </a:p>
          <a:p>
            <a:r>
              <a:rPr lang="en-GB" b="1" dirty="0"/>
              <a:t>2</a:t>
            </a:r>
            <a:r>
              <a:rPr lang="en-GB" b="1" dirty="0">
                <a:effectLst/>
              </a:rPr>
              <a:t>. Create a flowchart for calculating weekly wages including overtime.</a:t>
            </a:r>
          </a:p>
          <a:p>
            <a:r>
              <a:rPr lang="en-GB" i="1" dirty="0">
                <a:effectLst/>
              </a:rPr>
              <a:t>Example guidance: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Input hours worked</a:t>
            </a:r>
          </a:p>
          <a:p>
            <a:pPr lvl="1"/>
            <a:r>
              <a:rPr lang="en-GB" dirty="0">
                <a:effectLst/>
              </a:rPr>
              <a:t>If hours &gt; 40 → calculate overtime</a:t>
            </a:r>
          </a:p>
          <a:p>
            <a:pPr lvl="1"/>
            <a:r>
              <a:rPr lang="en-GB" dirty="0">
                <a:effectLst/>
              </a:rPr>
              <a:t>Output total pay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984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8FFD-F17E-482A-9CEB-E67BA4E2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 Flowcharts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326189-10D9-46E2-8E22-B23FE79A7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10" y="1690688"/>
            <a:ext cx="2900892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41D7B-DAC4-481D-A737-1B74EB403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94" y="2512002"/>
            <a:ext cx="8333232" cy="3175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718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9093-5B93-4DDC-8C8F-4E943402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 Flowcharts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694AD2B-7EA1-4543-96F1-4C78D5918F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3604045"/>
            <a:ext cx="105156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Create a flow cha</a:t>
            </a:r>
            <a:r>
              <a:rPr lang="en-US" altLang="en-US" sz="2000" b="1" dirty="0"/>
              <a:t>rt to login to the college system using the two form Authentication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4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9093-5B93-4DDC-8C8F-4E943402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 </a:t>
            </a:r>
            <a:r>
              <a:rPr lang="en-GB" sz="4400" dirty="0"/>
              <a:t>Programming</a:t>
            </a:r>
            <a:endParaRPr lang="en-GB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694AD2B-7EA1-4543-96F1-4C78D5918F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4152" y="1690688"/>
            <a:ext cx="10515600" cy="116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2">
              <a:buFont typeface="+mj-lt"/>
              <a:buAutoNum type="arabicPeriod"/>
            </a:pPr>
            <a:r>
              <a:rPr lang="en-GB" sz="1600" dirty="0"/>
              <a:t>Programming - terminology</a:t>
            </a:r>
          </a:p>
          <a:p>
            <a:pPr lvl="2">
              <a:buFont typeface="+mj-lt"/>
              <a:buAutoNum type="arabicPeriod"/>
            </a:pPr>
            <a:r>
              <a:rPr lang="en-GB" sz="1600" dirty="0"/>
              <a:t>Programming - data types</a:t>
            </a:r>
          </a:p>
          <a:p>
            <a:pPr lvl="2">
              <a:buFont typeface="+mj-lt"/>
              <a:buAutoNum type="arabicPeriod"/>
            </a:pPr>
            <a:r>
              <a:rPr lang="en-GB" sz="1600" dirty="0"/>
              <a:t>Programming - data structures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FBD82-0268-494A-B01E-7CFF49C09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2730999"/>
            <a:ext cx="6248297" cy="3851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C5F46-0B97-4068-8F94-BA4DF2828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4308230"/>
            <a:ext cx="4885131" cy="2273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4AED4-F6D2-47AE-A685-596F846FB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82" y="328677"/>
            <a:ext cx="2642270" cy="3851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791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1C90-9064-423B-B205-C84DC53F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FB95B-B380-46AA-99C4-650260906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847832" cy="6343147"/>
          </a:xfrm>
        </p:spPr>
      </p:pic>
    </p:spTree>
    <p:extLst>
      <p:ext uri="{BB962C8B-B14F-4D97-AF65-F5344CB8AC3E}">
        <p14:creationId xmlns:p14="http://schemas.microsoft.com/office/powerpoint/2010/main" val="2155180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6146-3D03-45F4-9D46-50173175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Learning Aim C – Software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649D1-1FCE-48CE-805D-561F4164A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2‑Mark Questions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Flow Charts:</a:t>
            </a:r>
            <a:r>
              <a:rPr lang="en-GB" dirty="0"/>
              <a:t> State what a flowchart is used for.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Programming Terminology:</a:t>
            </a:r>
            <a:r>
              <a:rPr lang="en-GB" dirty="0"/>
              <a:t> Define “variable”.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Data Types:</a:t>
            </a:r>
            <a:r>
              <a:rPr lang="en-GB" dirty="0"/>
              <a:t> Give two examples of data types used in programming.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Data Structures:</a:t>
            </a:r>
            <a:r>
              <a:rPr lang="en-GB" dirty="0"/>
              <a:t> Name one data structure and state its purpose.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321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C0A0-2FDA-4CB6-8B1A-66451FDC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Learning Aim C – Software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DEDBB-9747-42B9-AFE4-DB6581313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b="1" dirty="0"/>
              <a:t>8‑Mark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Software:</a:t>
            </a:r>
            <a:r>
              <a:rPr lang="en-GB" dirty="0"/>
              <a:t> Evaluate how different types of software support business operations.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Operating Systems:</a:t>
            </a:r>
            <a:r>
              <a:rPr lang="en-GB" dirty="0"/>
              <a:t> Explain how operating systems manage hardware and software resources.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Utility Applications:</a:t>
            </a:r>
            <a:r>
              <a:rPr lang="en-GB" dirty="0"/>
              <a:t> Analyse how utility software improves system performance and security.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User Interfaces:</a:t>
            </a:r>
            <a:r>
              <a:rPr lang="en-GB" dirty="0"/>
              <a:t> Compare different user interfaces and justify which is most suitable for a given user group.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Software Installation:</a:t>
            </a:r>
            <a:r>
              <a:rPr lang="en-GB" dirty="0"/>
              <a:t> Discuss the challenges and benefits of installing and upgrading software in organisations.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Programming Concepts:</a:t>
            </a:r>
            <a:r>
              <a:rPr lang="en-GB" dirty="0"/>
              <a:t> Explain how algorithms and control structures are used to solve problems.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Programming Languages:</a:t>
            </a:r>
            <a:r>
              <a:rPr lang="en-GB" dirty="0"/>
              <a:t> Evaluate the suitability of different programming languages for different tasks.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Flow Charts:</a:t>
            </a:r>
            <a:r>
              <a:rPr lang="en-GB" dirty="0"/>
              <a:t> Explain how flowcharts help programmers design and debug programs.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Programming Terminology:</a:t>
            </a:r>
            <a:r>
              <a:rPr lang="en-GB" dirty="0"/>
              <a:t> Discuss the importance of variables, constants, and operators in programming.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Data Types:</a:t>
            </a:r>
            <a:r>
              <a:rPr lang="en-GB" dirty="0"/>
              <a:t> Analyse how choosing the correct data type affects program performance and accuracy.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Data Structures:</a:t>
            </a:r>
            <a:r>
              <a:rPr lang="en-GB" dirty="0"/>
              <a:t> Evaluate the use of arrays, lists, and records in storing and managing data.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1067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DA5F1-8A7D-4CF3-A905-A2BA2645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1: Types of Software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18E03-E995-4466-8692-4060FA6D5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1. Define what software is and give one example.</a:t>
            </a:r>
          </a:p>
          <a:p>
            <a:endParaRPr lang="en-GB" b="1" dirty="0">
              <a:effectLst/>
            </a:endParaRPr>
          </a:p>
          <a:p>
            <a:endParaRPr lang="en-GB" b="1" dirty="0"/>
          </a:p>
          <a:p>
            <a:r>
              <a:rPr lang="en-GB" b="1" dirty="0">
                <a:effectLst/>
              </a:rPr>
              <a:t>2. Explain the difference between custom‑made software and off‑the‑shelf software. Give one example of each.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756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33E1-B10C-47D2-BFEB-C539098DC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</a:t>
            </a:r>
            <a:r>
              <a:rPr lang="en-GB" b="1" dirty="0">
                <a:effectLst/>
              </a:rPr>
              <a:t>ECTION 5: Extended Questions (Level 2 Merit/Distinction Style)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469AF-4568-4CAE-8D6C-234CADB0D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1</a:t>
            </a:r>
            <a:r>
              <a:rPr lang="en-GB" b="1" dirty="0">
                <a:effectLst/>
              </a:rPr>
              <a:t>. Compare custom-made and off-the-shelf software for a small business. Which would you recommend and why?</a:t>
            </a:r>
          </a:p>
          <a:p>
            <a:r>
              <a:rPr lang="en-GB" b="1" dirty="0"/>
              <a:t>2</a:t>
            </a:r>
            <a:r>
              <a:rPr lang="en-GB" b="1" dirty="0">
                <a:effectLst/>
              </a:rPr>
              <a:t>. Explain how an operating system manages files, hardware, and security. Use examples.</a:t>
            </a:r>
          </a:p>
          <a:p>
            <a:r>
              <a:rPr lang="en-GB" b="1" dirty="0"/>
              <a:t>3</a:t>
            </a:r>
            <a:r>
              <a:rPr lang="en-GB" b="1" dirty="0">
                <a:effectLst/>
              </a:rPr>
              <a:t>. Create a flowchart that converts exam marks into grades (A–F). Include at least three decision boxes.</a:t>
            </a:r>
          </a:p>
          <a:p>
            <a:r>
              <a:rPr lang="en-GB" b="1" dirty="0"/>
              <a:t>4</a:t>
            </a:r>
            <a:r>
              <a:rPr lang="en-GB" b="1" dirty="0">
                <a:effectLst/>
              </a:rPr>
              <a:t>. Explain why high‑level languages are easier for beginners than low‑level languages. Give examples.</a:t>
            </a:r>
          </a:p>
          <a:p>
            <a:r>
              <a:rPr lang="en-GB" b="1" dirty="0">
                <a:effectLst/>
              </a:rPr>
              <a:t>5. A company wants to upgrade its operating system. Describe three things they must check before upgrading.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373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D6FA-4867-45F8-9686-E5F07FD5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1: Types of Software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E2B96A-E0F6-4969-9D67-85021B956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55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1234-C787-462E-BD81-08D74060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1: Types of Software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9518-14C1-4B9D-97B2-55B77BF8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1</a:t>
            </a:r>
            <a:r>
              <a:rPr lang="en-GB" b="1" dirty="0">
                <a:effectLst/>
              </a:rPr>
              <a:t>. State one advantage and one disadvantage of custom‑made software.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State one advantage and one disadvantage of off‑the‑shelf software.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80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F066-38E1-4C63-98BB-E0A3DBFF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1: Types of Software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04CFC-7213-4642-96F5-9AEEFDD46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91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5B53-8B35-44E1-9931-49094CE2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</a:t>
            </a:r>
            <a:r>
              <a:rPr lang="en-GB" dirty="0"/>
              <a:t>Operating Systems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D57F-ED7F-49A8-BC5D-474968E66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9080" y="1570862"/>
            <a:ext cx="4419600" cy="1603375"/>
          </a:xfrm>
        </p:spPr>
        <p:txBody>
          <a:bodyPr>
            <a:normAutofit lnSpcReduction="10000"/>
          </a:bodyPr>
          <a:lstStyle/>
          <a:p>
            <a:pPr lvl="2">
              <a:buFont typeface="+mj-lt"/>
              <a:buAutoNum type="arabicPeriod"/>
            </a:pPr>
            <a:r>
              <a:rPr lang="en-GB" dirty="0"/>
              <a:t>Operating Systems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Utility applications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User interfaces</a:t>
            </a:r>
          </a:p>
          <a:p>
            <a:pPr lvl="2">
              <a:buFont typeface="+mj-lt"/>
              <a:buAutoNum type="arabicPeriod"/>
            </a:pPr>
            <a:r>
              <a:rPr lang="en-GB" dirty="0"/>
              <a:t>Software installation and upgrades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ACB6F-7E19-4601-AEDF-0101B445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43" y="2140826"/>
            <a:ext cx="8420457" cy="4478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563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08EA-590C-4344-8C80-7043D7A7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SECTION 2: Operating Systems &amp; Applications</a:t>
            </a:r>
            <a:br>
              <a:rPr lang="en-GB" b="1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CA320-D8F9-488C-90F6-81723C2C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>
                <a:effectLst/>
              </a:rPr>
              <a:t>1. State two functions of an operating system.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 prompts: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dirty="0">
                <a:effectLst/>
              </a:rPr>
              <a:t>File management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Managing hardware drivers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Security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Resource allocation</a:t>
            </a:r>
          </a:p>
          <a:p>
            <a:pPr marL="0" indent="0">
              <a:buNone/>
            </a:pPr>
            <a:r>
              <a:rPr lang="en-GB" b="1" dirty="0"/>
              <a:t>2</a:t>
            </a:r>
            <a:r>
              <a:rPr lang="en-GB" b="1" dirty="0">
                <a:effectLst/>
              </a:rPr>
              <a:t>. Explain the role of a device driver.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Example:</a:t>
            </a:r>
            <a:r>
              <a:rPr lang="en-GB" dirty="0">
                <a:effectLst/>
              </a:rPr>
              <a:t> A driver allows the OS to communicate with hardware such as printers or keyboards.</a:t>
            </a:r>
          </a:p>
          <a:p>
            <a:pPr marL="0" indent="0">
              <a:buNone/>
            </a:pPr>
            <a:r>
              <a:rPr lang="en-GB" b="1" dirty="0"/>
              <a:t>3</a:t>
            </a:r>
            <a:r>
              <a:rPr lang="en-GB" b="1" dirty="0">
                <a:effectLst/>
              </a:rPr>
              <a:t>. Give one example of a utility application and explain its purpose.</a:t>
            </a:r>
          </a:p>
          <a:p>
            <a:pPr marL="0" indent="0">
              <a:buNone/>
            </a:pPr>
            <a:r>
              <a:rPr lang="en-GB" i="1" dirty="0">
                <a:effectLst/>
              </a:rPr>
              <a:t>Examples: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dirty="0">
                <a:effectLst/>
              </a:rPr>
              <a:t>Disk defragmenter → reorganises files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Firewall → blocks unauthorised access</a:t>
            </a:r>
          </a:p>
          <a:p>
            <a:pPr marL="457200" lvl="1" indent="0">
              <a:buNone/>
            </a:pPr>
            <a:r>
              <a:rPr lang="en-GB" dirty="0">
                <a:effectLst/>
              </a:rPr>
              <a:t>Antivirus → removes malware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07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249C-CE9C-47D2-967E-DCE0768F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utility application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E5F971-A0F4-4A52-9797-730EDF921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1793798"/>
            <a:ext cx="9259823" cy="4876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197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1779</Words>
  <Application>Microsoft Office PowerPoint</Application>
  <PresentationFormat>Widescreen</PresentationFormat>
  <Paragraphs>220</Paragraphs>
  <Slides>30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Learning aim C:</vt:lpstr>
      <vt:lpstr>Learning aim C:</vt:lpstr>
      <vt:lpstr>SECTION 1: Types of Software </vt:lpstr>
      <vt:lpstr>SECTION 1: Types of Software</vt:lpstr>
      <vt:lpstr>SECTION 1: Types of Software</vt:lpstr>
      <vt:lpstr>SECTION 1: Types of Software</vt:lpstr>
      <vt:lpstr>SECTION 2: Operating Systems </vt:lpstr>
      <vt:lpstr>SECTION 2: Operating Systems &amp; Applications </vt:lpstr>
      <vt:lpstr>utility application</vt:lpstr>
      <vt:lpstr>SECTION 2: Operating Systems &amp; Applications</vt:lpstr>
      <vt:lpstr>SECTION 2: Operating Systems &amp; Applications </vt:lpstr>
      <vt:lpstr>SECTION 2: Operating Systems &amp; Applications</vt:lpstr>
      <vt:lpstr>SECTION 2: Operating Systems &amp; Applications</vt:lpstr>
      <vt:lpstr>SECTION 2: Operating Systems &amp; Applications</vt:lpstr>
      <vt:lpstr>SECTION 3: Software installation and upgrades </vt:lpstr>
      <vt:lpstr>SECTION 4: Programming Concepts &amp; Hierarchical Structure </vt:lpstr>
      <vt:lpstr>SECTION 4: Programming Concepts &amp; Hierarchical Structure </vt:lpstr>
      <vt:lpstr>SECTION 4: Programming Concepts &amp; Hierarchical Structure</vt:lpstr>
      <vt:lpstr>SECTION 4: Programming Concepts &amp; Hierarchical Structure</vt:lpstr>
      <vt:lpstr>SECTION 4: Programming Concepts &amp; Hierarchical Structure</vt:lpstr>
      <vt:lpstr>SECTION 4: Programming Concepts &amp; Hierarchical Structure </vt:lpstr>
      <vt:lpstr>Learning Aim C – Software &amp; Programming Concepts </vt:lpstr>
      <vt:lpstr>SECTION 5: Flowcharts</vt:lpstr>
      <vt:lpstr>SECTION 5: Flowcharts</vt:lpstr>
      <vt:lpstr>SECTION 5: Flowcharts</vt:lpstr>
      <vt:lpstr>SECTION 5: Programming</vt:lpstr>
      <vt:lpstr>PowerPoint Presentation</vt:lpstr>
      <vt:lpstr>Learning Aim C – Software</vt:lpstr>
      <vt:lpstr>Learning Aim C – Software</vt:lpstr>
      <vt:lpstr>SECTION 5: Extended Questions (Level 2 Merit/Distinction Style)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aim C:</dc:title>
  <dc:creator>Farid Vali</dc:creator>
  <cp:lastModifiedBy>Nuuh Arale Nuuh</cp:lastModifiedBy>
  <cp:revision>15</cp:revision>
  <dcterms:created xsi:type="dcterms:W3CDTF">2026-01-06T13:06:57Z</dcterms:created>
  <dcterms:modified xsi:type="dcterms:W3CDTF">2026-02-12T14:24:14Z</dcterms:modified>
</cp:coreProperties>
</file>