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uh Arale Nuuh" userId="S::239005@boltoncollege365.ac.uk::f268943b-84a5-4b74-8b3a-396c678ee9a7" providerId="AD" clId="Web-{FC06FAD2-D405-8BC7-65D9-42D45E9BFB65}"/>
    <pc:docChg chg="modSld">
      <pc:chgData name="Nuuh Arale Nuuh" userId="S::239005@boltoncollege365.ac.uk::f268943b-84a5-4b74-8b3a-396c678ee9a7" providerId="AD" clId="Web-{FC06FAD2-D405-8BC7-65D9-42D45E9BFB65}" dt="2026-03-06T12:23:00.928" v="251"/>
      <pc:docMkLst>
        <pc:docMk/>
      </pc:docMkLst>
      <pc:sldChg chg="modNotes">
        <pc:chgData name="Nuuh Arale Nuuh" userId="S::239005@boltoncollege365.ac.uk::f268943b-84a5-4b74-8b3a-396c678ee9a7" providerId="AD" clId="Web-{FC06FAD2-D405-8BC7-65D9-42D45E9BFB65}" dt="2026-03-06T11:43:10.489" v="225"/>
        <pc:sldMkLst>
          <pc:docMk/>
          <pc:sldMk cId="12019473" sldId="262"/>
        </pc:sldMkLst>
      </pc:sldChg>
      <pc:sldChg chg="modNotes">
        <pc:chgData name="Nuuh Arale Nuuh" userId="S::239005@boltoncollege365.ac.uk::f268943b-84a5-4b74-8b3a-396c678ee9a7" providerId="AD" clId="Web-{FC06FAD2-D405-8BC7-65D9-42D45E9BFB65}" dt="2026-03-06T12:23:00.928" v="251"/>
        <pc:sldMkLst>
          <pc:docMk/>
          <pc:sldMk cId="681270589"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1B11D-9864-43B6-8722-39CE025F77B1}" type="datetimeFigureOut">
              <a:rPr lang="en-GB" smtClean="0"/>
              <a:t>06/03/2026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8DF8E-740C-4D2A-A26D-C7BF569B86C9}" type="slidenum">
              <a:rPr lang="en-GB" smtClean="0"/>
              <a:t>‹#›</a:t>
            </a:fld>
            <a:endParaRPr lang="en-GB"/>
          </a:p>
        </p:txBody>
      </p:sp>
    </p:spTree>
    <p:extLst>
      <p:ext uri="{BB962C8B-B14F-4D97-AF65-F5344CB8AC3E}">
        <p14:creationId xmlns:p14="http://schemas.microsoft.com/office/powerpoint/2010/main" val="19541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main components of an Information and Communication Technology (ICT) system include hardware, software, databases, and networks. These components work together to process and share information effectively. For example, hardware such as servers, computers, and networking devices hosts the software (like an LMS platform) and stores data.</a:t>
            </a:r>
          </a:p>
        </p:txBody>
      </p:sp>
      <p:sp>
        <p:nvSpPr>
          <p:cNvPr id="4" name="Slide Number Placeholder 3"/>
          <p:cNvSpPr>
            <a:spLocks noGrp="1"/>
          </p:cNvSpPr>
          <p:nvPr>
            <p:ph type="sldNum" sz="quarter" idx="5"/>
          </p:nvPr>
        </p:nvSpPr>
        <p:spPr/>
        <p:txBody>
          <a:bodyPr/>
          <a:lstStyle/>
          <a:p>
            <a:fld id="{2D58DF8E-740C-4D2A-A26D-C7BF569B86C9}" type="slidenum">
              <a:rPr lang="en-GB" smtClean="0"/>
              <a:t>2</a:t>
            </a:fld>
            <a:endParaRPr lang="en-GB"/>
          </a:p>
        </p:txBody>
      </p:sp>
    </p:spTree>
    <p:extLst>
      <p:ext uri="{BB962C8B-B14F-4D97-AF65-F5344CB8AC3E}">
        <p14:creationId xmlns:p14="http://schemas.microsoft.com/office/powerpoint/2010/main" val="233061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A computer is a machine that processes digital data. A computer installation is made up of a collection of components to form a technology system. Technology is an essential component of industry and services. A technology system is the complete collection of components (Hardware, software, peripherals, power supplies, communication links) making up a single computer installation.</a:t>
            </a:r>
          </a:p>
          <a:p>
            <a:pPr marL="228600" indent="-228600">
              <a:buAutoNum type="arabicPeriod"/>
            </a:pPr>
            <a:r>
              <a:rPr lang="en-GB">
                <a:ea typeface="Calibri"/>
                <a:cs typeface="Calibri"/>
              </a:rPr>
              <a:t>Digital data is crucial in computer processing because it allows for the efficient storage, manipulation, and transmission of information.</a:t>
            </a:r>
          </a:p>
          <a:p>
            <a:pPr marL="228600" indent="-228600">
              <a:buFontTx/>
              <a:buAutoNum type="arabicPeriod"/>
            </a:pPr>
            <a:r>
              <a:rPr lang="en-GB">
                <a:ea typeface="Calibri"/>
                <a:cs typeface="Calibri"/>
              </a:rPr>
              <a:t>Technology components are the essential building blocks of modern digital and electronic systems, encompassing hardware, software, networking, and peripheral elements that work together to perform tasks efficiently.</a:t>
            </a:r>
          </a:p>
          <a:p>
            <a:pPr marL="228600" indent="-228600">
              <a:buFontTx/>
              <a:buAutoNum type="arabicPeriod"/>
            </a:pPr>
            <a:r>
              <a:rPr lang="en-GB">
                <a:ea typeface="Calibri"/>
                <a:cs typeface="Calibri"/>
              </a:rPr>
              <a:t>Hardware and software are mutually dependent components of any computing system. Hardware refers to the physical components like CPU, RAM, storage devices, and input/output peripherals, while software is the set of instructions (programs) that tell the hardware what to do.</a:t>
            </a:r>
          </a:p>
        </p:txBody>
      </p:sp>
      <p:sp>
        <p:nvSpPr>
          <p:cNvPr id="4" name="Slide Number Placeholder 3"/>
          <p:cNvSpPr>
            <a:spLocks noGrp="1"/>
          </p:cNvSpPr>
          <p:nvPr>
            <p:ph type="sldNum" sz="quarter" idx="5"/>
          </p:nvPr>
        </p:nvSpPr>
        <p:spPr/>
        <p:txBody>
          <a:bodyPr/>
          <a:lstStyle/>
          <a:p>
            <a:fld id="{2D58DF8E-740C-4D2A-A26D-C7BF569B86C9}" type="slidenum">
              <a:rPr lang="en-GB" smtClean="0"/>
              <a:t>4</a:t>
            </a:fld>
            <a:endParaRPr lang="en-GB"/>
          </a:p>
        </p:txBody>
      </p:sp>
    </p:spTree>
    <p:extLst>
      <p:ext uri="{BB962C8B-B14F-4D97-AF65-F5344CB8AC3E}">
        <p14:creationId xmlns:p14="http://schemas.microsoft.com/office/powerpoint/2010/main" val="240283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a:ea typeface="Calibri"/>
                <a:cs typeface="Calibri"/>
              </a:rPr>
              <a:t>Building houses , factories, bridges and large buildings; architecture. </a:t>
            </a:r>
          </a:p>
          <a:p>
            <a:pPr marL="342900" indent="-342900">
              <a:buAutoNum type="arabicPeriod"/>
            </a:pPr>
            <a:r>
              <a:rPr lang="en-US">
                <a:ea typeface="Calibri"/>
                <a:cs typeface="Calibri"/>
              </a:rPr>
              <a:t>CAD and CAM are technology systems used to design component parts on a computer.</a:t>
            </a:r>
          </a:p>
          <a:p>
            <a:pPr marL="342900" indent="-342900">
              <a:buAutoNum type="arabicPeriod"/>
            </a:pPr>
            <a:r>
              <a:rPr lang="en-US">
                <a:ea typeface="Calibri"/>
                <a:cs typeface="Calibri"/>
              </a:rPr>
              <a:t>Involving money- most likely banking.</a:t>
            </a:r>
          </a:p>
          <a:p>
            <a:pPr marL="342900" indent="-342900">
              <a:buAutoNum type="arabicPeriod"/>
            </a:pPr>
            <a:r>
              <a:rPr lang="en-US">
                <a:ea typeface="Calibri"/>
                <a:cs typeface="Calibri"/>
              </a:rPr>
              <a:t>Retailers use automated systems like self-checkouts to enhance efficiency and customer experience.</a:t>
            </a:r>
          </a:p>
        </p:txBody>
      </p:sp>
      <p:sp>
        <p:nvSpPr>
          <p:cNvPr id="4" name="Slide Number Placeholder 3"/>
          <p:cNvSpPr>
            <a:spLocks noGrp="1"/>
          </p:cNvSpPr>
          <p:nvPr>
            <p:ph type="sldNum" sz="quarter" idx="5"/>
          </p:nvPr>
        </p:nvSpPr>
        <p:spPr/>
        <p:txBody>
          <a:bodyPr/>
          <a:lstStyle/>
          <a:p>
            <a:fld id="{2D58DF8E-740C-4D2A-A26D-C7BF569B86C9}" type="slidenum">
              <a:rPr lang="en-GB" smtClean="0"/>
              <a:t>5</a:t>
            </a:fld>
            <a:endParaRPr lang="en-GB"/>
          </a:p>
        </p:txBody>
      </p:sp>
    </p:spTree>
    <p:extLst>
      <p:ext uri="{BB962C8B-B14F-4D97-AF65-F5344CB8AC3E}">
        <p14:creationId xmlns:p14="http://schemas.microsoft.com/office/powerpoint/2010/main" val="258259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a:ea typeface="Calibri"/>
                <a:cs typeface="Calibri"/>
              </a:rPr>
              <a:t>Health: RSI, posture issues, eye strain, electrocution/fire risks; use ergonomic setups, breaks, proper lighting, and secure equipment.</a:t>
            </a:r>
          </a:p>
          <a:p>
            <a:pPr marL="342900" indent="-342900">
              <a:buAutoNum type="arabicPeriod"/>
            </a:pPr>
            <a:r>
              <a:rPr lang="en-US">
                <a:ea typeface="Calibri"/>
                <a:cs typeface="Calibri"/>
              </a:rPr>
              <a:t>Security is important for personal and sensitive information, such as medical records, personal emails or financial information.</a:t>
            </a:r>
          </a:p>
          <a:p>
            <a:pPr marL="342900" indent="-342900">
              <a:buAutoNum type="arabicPeriod"/>
            </a:pPr>
            <a:r>
              <a:rPr lang="en-US">
                <a:ea typeface="Calibri"/>
                <a:cs typeface="Calibri"/>
              </a:rPr>
              <a:t>One of the biggest problem of environmental issue in technology is global warming- e.g. using electricity , especially if computers are left turned on overnight unused.</a:t>
            </a:r>
          </a:p>
          <a:p>
            <a:pPr marL="342900" indent="-342900">
              <a:buAutoNum type="arabicPeriod"/>
            </a:pPr>
            <a:r>
              <a:rPr lang="en-US">
                <a:ea typeface="Calibri"/>
                <a:cs typeface="Calibri"/>
              </a:rPr>
              <a:t>Disposing of old computers creates landfill and can releases dangerous chemicals. </a:t>
            </a:r>
          </a:p>
          <a:p>
            <a:pPr marL="342900" indent="-342900">
              <a:buAutoNum type="arabicPeriod"/>
            </a:pPr>
            <a:r>
              <a:rPr lang="en-US">
                <a:ea typeface="Calibri"/>
                <a:cs typeface="Calibri"/>
              </a:rPr>
              <a:t>Copyright is a legal protection that gives creators the exclusive right to control how their original works are used by others. Copyright legally protects ownership of data.</a:t>
            </a:r>
          </a:p>
          <a:p>
            <a:endParaRPr lang="en-US">
              <a:ea typeface="Calibri"/>
              <a:cs typeface="Calibri"/>
            </a:endParaRPr>
          </a:p>
          <a:p>
            <a:pPr marL="342900" indent="-342900">
              <a:buAutoNum type="arabicPeriod"/>
            </a:pPr>
            <a:endParaRPr lang="en-US">
              <a:ea typeface="Calibri"/>
              <a:cs typeface="Calibri"/>
            </a:endParaRPr>
          </a:p>
        </p:txBody>
      </p:sp>
      <p:sp>
        <p:nvSpPr>
          <p:cNvPr id="4" name="Slide Number Placeholder 3"/>
          <p:cNvSpPr>
            <a:spLocks noGrp="1"/>
          </p:cNvSpPr>
          <p:nvPr>
            <p:ph type="sldNum" sz="quarter" idx="5"/>
          </p:nvPr>
        </p:nvSpPr>
        <p:spPr/>
        <p:txBody>
          <a:bodyPr/>
          <a:lstStyle/>
          <a:p>
            <a:fld id="{2D58DF8E-740C-4D2A-A26D-C7BF569B86C9}" type="slidenum">
              <a:rPr lang="en-GB" smtClean="0"/>
              <a:t>6</a:t>
            </a:fld>
            <a:endParaRPr lang="en-GB"/>
          </a:p>
        </p:txBody>
      </p:sp>
    </p:spTree>
    <p:extLst>
      <p:ext uri="{BB962C8B-B14F-4D97-AF65-F5344CB8AC3E}">
        <p14:creationId xmlns:p14="http://schemas.microsoft.com/office/powerpoint/2010/main" val="114741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highlight>
                  <a:srgbClr val="FFFFFF"/>
                </a:highlight>
              </a:rPr>
              <a:t>Three main factors drive organizations to make strategic technology investments as their primary reason to do so:</a:t>
            </a:r>
            <a:endParaRPr lang="en-US" dirty="0">
              <a:ea typeface="Calibri"/>
              <a:cs typeface="Calibri"/>
            </a:endParaRPr>
          </a:p>
          <a:p>
            <a:r>
              <a:rPr lang="en-US" dirty="0">
                <a:highlight>
                  <a:srgbClr val="FFFFFF"/>
                </a:highlight>
                <a:ea typeface="Calibri"/>
                <a:cs typeface="Calibri"/>
              </a:rPr>
              <a:t> </a:t>
            </a:r>
            <a:r>
              <a:rPr lang="en-US" dirty="0">
                <a:highlight>
                  <a:srgbClr val="FFFFFF"/>
                </a:highlight>
              </a:rPr>
              <a:t>The first factor is obsolescence which occurs when businesses need to maintain their existing systems because their outdated systems become too expensive to manage while their systems fail to work with new software.</a:t>
            </a:r>
            <a:endParaRPr lang="en-US" dirty="0">
              <a:ea typeface="Calibri"/>
              <a:cs typeface="Calibri"/>
            </a:endParaRPr>
          </a:p>
          <a:p>
            <a:r>
              <a:rPr lang="en-US" dirty="0"/>
              <a:t>The second factor for businesses to consider when assessing their growth needs is scalability which enables them to operate their business through automated systems that handle increasing work requirements without needing more manual effort.</a:t>
            </a:r>
            <a:endParaRPr lang="en-US" dirty="0">
              <a:ea typeface="Calibri"/>
              <a:cs typeface="Calibri"/>
            </a:endParaRPr>
          </a:p>
          <a:p>
            <a:r>
              <a:rPr lang="en-US" dirty="0"/>
              <a:t>The third factor for organizations to assess their security needs and legal compliance requirements is their new systems which provide superior defense against cybersecurity threats while enabling them to meet data protection regulations such as GDPR.</a:t>
            </a:r>
            <a:endParaRPr lang="en-US" dirty="0">
              <a:ea typeface="Calibri"/>
              <a:cs typeface="Calibri"/>
            </a:endParaRPr>
          </a:p>
          <a:p>
            <a:r>
              <a:rPr lang="en-US" dirty="0">
                <a:ea typeface="Calibri"/>
                <a:cs typeface="Calibri"/>
              </a:rPr>
              <a:t>2. </a:t>
            </a:r>
            <a:r>
              <a:rPr lang="en-US" dirty="0"/>
              <a:t>Modern businesses use advanced technologies to gain competitive advantages which their competitors cannot match. Two particular outcomes of this situation occur as separate results from it.</a:t>
            </a:r>
            <a:endParaRPr lang="en-US" dirty="0">
              <a:ea typeface="Calibri"/>
              <a:cs typeface="Calibri"/>
            </a:endParaRPr>
          </a:p>
          <a:p>
            <a:r>
              <a:rPr lang="en-US" dirty="0"/>
              <a:t>The first outcome of differentiation happens when a business introduces exclusive product attributes that enhance customer experience through features like an easy-to-use mobile application and real-time delivery monitoring. The advanced analytics systems provide leaders with market trend information that competitors will not discover until months later because the systems use data to transform "gut feelings" into accurate business strategies.</a:t>
            </a:r>
            <a:endParaRPr lang="en-US" dirty="0">
              <a:ea typeface="Calibri"/>
              <a:cs typeface="Calibri"/>
            </a:endParaRPr>
          </a:p>
          <a:p>
            <a:r>
              <a:rPr lang="en-US" dirty="0">
                <a:ea typeface="Calibri"/>
                <a:cs typeface="Calibri"/>
              </a:rPr>
              <a:t>3. </a:t>
            </a:r>
            <a:r>
              <a:rPr lang="en-US" dirty="0"/>
              <a:t>Digital transformation uses automation systems as its main method to decrease costs because they focus on automating tasks that involve The Dull The Dirty and The Dangerous work activities throughout the organization.</a:t>
            </a:r>
            <a:endParaRPr lang="en-US" dirty="0">
              <a:ea typeface="Calibri" panose="020F0502020204030204"/>
              <a:cs typeface="Calibri" panose="020F0502020204030204"/>
            </a:endParaRPr>
          </a:p>
          <a:p>
            <a:r>
              <a:rPr lang="en-US" dirty="0">
                <a:ea typeface="Calibri" panose="020F0502020204030204"/>
                <a:cs typeface="Calibri" panose="020F0502020204030204"/>
              </a:rPr>
              <a:t>4. </a:t>
            </a:r>
            <a:r>
              <a:rPr lang="en-US" dirty="0"/>
              <a:t>Throughput Performance enables organizations to process orders that require multiple days of handling to complete within a time frame that takes only seconds. The ERP (Enterprise Resource Planning) system establishes itself as a "single source of truth" which allows all company personnel to access identical accurate in formation.</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D58DF8E-740C-4D2A-A26D-C7BF569B86C9}" type="slidenum">
              <a:rPr lang="en-GB" smtClean="0"/>
              <a:t>7</a:t>
            </a:fld>
            <a:endParaRPr lang="en-GB"/>
          </a:p>
        </p:txBody>
      </p:sp>
    </p:spTree>
    <p:extLst>
      <p:ext uri="{BB962C8B-B14F-4D97-AF65-F5344CB8AC3E}">
        <p14:creationId xmlns:p14="http://schemas.microsoft.com/office/powerpoint/2010/main" val="240740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ea typeface="Calibri"/>
                <a:cs typeface="Calibri"/>
              </a:rPr>
              <a:t>A server is powerful computer that controls other devices. The PC is multi-purpose computer that runs functional software such as word processing and spreadsheet. Laptop is a mobile (portable) computer. Tablet is a mobile device usuall</a:t>
            </a:r>
            <a:r>
              <a:rPr lang="en-US">
                <a:ea typeface="Calibri"/>
                <a:cs typeface="Calibri"/>
              </a:rPr>
              <a:t>y with a touch screen, about the size of clip board.</a:t>
            </a:r>
            <a:endParaRPr lang="en-US" dirty="0">
              <a:ea typeface="Calibri"/>
              <a:cs typeface="Calibri"/>
            </a:endParaRPr>
          </a:p>
          <a:p>
            <a:pPr marL="342900" indent="-342900">
              <a:buAutoNum type="arabicPeriod"/>
            </a:pPr>
            <a:r>
              <a:rPr lang="en-US" dirty="0">
                <a:ea typeface="Calibri"/>
                <a:cs typeface="Calibri"/>
              </a:rPr>
              <a:t>Modern technology devices and continually getting improved. Some of the reasons are competitive advantage, Reduced cost and improved performance.</a:t>
            </a:r>
          </a:p>
          <a:p>
            <a:pPr marL="342900" indent="-342900">
              <a:buAutoNum type="arabicPeriod"/>
            </a:pPr>
            <a:r>
              <a:rPr lang="en-US" dirty="0">
                <a:ea typeface="Calibri"/>
                <a:cs typeface="Calibri"/>
              </a:rPr>
              <a:t>SSD is much faster than HDD. And it has no moving parts so it's much durable.</a:t>
            </a:r>
          </a:p>
          <a:p>
            <a:pPr marL="342900" indent="-342900">
              <a:buAutoNum type="arabicPeriod"/>
            </a:pPr>
            <a:r>
              <a:rPr lang="en-US">
                <a:ea typeface="Calibri"/>
                <a:cs typeface="Calibri"/>
              </a:rPr>
              <a:t>Input puts data into the device and output sends data out of device.</a:t>
            </a:r>
            <a:endParaRPr lang="en-US" dirty="0">
              <a:ea typeface="Calibri"/>
              <a:cs typeface="Calibri"/>
            </a:endParaRPr>
          </a:p>
          <a:p>
            <a:pPr marL="342900" indent="-342900">
              <a:buAutoNum type="arabicPeriod"/>
            </a:pPr>
            <a:endParaRPr lang="en-US" dirty="0">
              <a:ea typeface="Calibri"/>
              <a:cs typeface="Calibri"/>
            </a:endParaRPr>
          </a:p>
          <a:p>
            <a:pPr marL="342900" indent="-3429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D58DF8E-740C-4D2A-A26D-C7BF569B86C9}" type="slidenum">
              <a:rPr lang="en-GB" smtClean="0"/>
              <a:t>8</a:t>
            </a:fld>
            <a:endParaRPr lang="en-GB"/>
          </a:p>
        </p:txBody>
      </p:sp>
    </p:spTree>
    <p:extLst>
      <p:ext uri="{BB962C8B-B14F-4D97-AF65-F5344CB8AC3E}">
        <p14:creationId xmlns:p14="http://schemas.microsoft.com/office/powerpoint/2010/main" val="259509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Self-Check-In Machine </a:t>
            </a:r>
          </a:p>
          <a:p>
            <a:r>
              <a:rPr lang="en-US"/>
              <a:t>Technology Used: This system uses a Barcode or QR code scanner to read a passenger's mobile boarding pass. It may also use OCR to scan a passport and convert the printed text into digital passenger data.</a:t>
            </a:r>
          </a:p>
          <a:p>
            <a:endParaRPr lang="en-US" dirty="0"/>
          </a:p>
          <a:p>
            <a:r>
              <a:rPr lang="en-US" b="1"/>
              <a:t>2. Automated Vacuum Cleaner</a:t>
            </a:r>
            <a:endParaRPr lang="en-US" b="1">
              <a:ea typeface="Calibri"/>
              <a:cs typeface="Calibri"/>
            </a:endParaRPr>
          </a:p>
          <a:p>
            <a:r>
              <a:rPr lang="en-US"/>
              <a:t>Input Device: Sensors (e.g., infrared or touch sensors) to detect obstacles like walls or furniture.</a:t>
            </a:r>
          </a:p>
          <a:p>
            <a:r>
              <a:rPr lang="en-US"/>
              <a:t>Software Role: The software finds the sensor data as an "obstacle" and triggers a command to turn the vacuum in a different direction.</a:t>
            </a:r>
          </a:p>
          <a:p>
            <a:endParaRPr lang="en-US" dirty="0"/>
          </a:p>
          <a:p>
            <a:r>
              <a:rPr lang="en-US" b="1"/>
              <a:t>3. Supermarket Self-Service Checkout</a:t>
            </a:r>
            <a:endParaRPr lang="en-US" b="1">
              <a:ea typeface="Calibri"/>
              <a:cs typeface="Calibri"/>
            </a:endParaRPr>
          </a:p>
          <a:p>
            <a:r>
              <a:rPr lang="en-US"/>
              <a:t>Input Device: Barcode scanner (to show items) or a Touchscreen (to select items without barcodes).</a:t>
            </a:r>
          </a:p>
          <a:p>
            <a:r>
              <a:rPr lang="en-US"/>
              <a:t>Output Device: Speaker (to give instructions/beeps) or a Monitor (to show the total price).</a:t>
            </a:r>
          </a:p>
          <a:p>
            <a:endParaRPr lang="en-US" dirty="0"/>
          </a:p>
          <a:p>
            <a:r>
              <a:rPr lang="en-US" b="1"/>
              <a:t>4. Matching Task (Worked Example)</a:t>
            </a:r>
            <a:endParaRPr lang="en-US" b="1">
              <a:ea typeface="Calibri" panose="020F0502020204030204"/>
              <a:cs typeface="Calibri" panose="020F0502020204030204"/>
            </a:endParaRPr>
          </a:p>
          <a:p>
            <a:r>
              <a:rPr lang="en-US"/>
              <a:t>OMR: Connects to "Can reduce errors because the user has to choose options available".</a:t>
            </a:r>
          </a:p>
          <a:p>
            <a:r>
              <a:rPr lang="en-US"/>
              <a:t>OCR: Connects to "Creates a digital file that can be backed up to keep safe".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D58DF8E-740C-4D2A-A26D-C7BF569B86C9}" type="slidenum">
              <a:rPr lang="en-GB" smtClean="0"/>
              <a:t>9</a:t>
            </a:fld>
            <a:endParaRPr lang="en-GB"/>
          </a:p>
        </p:txBody>
      </p:sp>
    </p:spTree>
    <p:extLst>
      <p:ext uri="{BB962C8B-B14F-4D97-AF65-F5344CB8AC3E}">
        <p14:creationId xmlns:p14="http://schemas.microsoft.com/office/powerpoint/2010/main" val="140464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58DF8E-740C-4D2A-A26D-C7BF569B86C9}" type="slidenum">
              <a:rPr lang="en-GB" smtClean="0"/>
              <a:t>11</a:t>
            </a:fld>
            <a:endParaRPr lang="en-GB"/>
          </a:p>
        </p:txBody>
      </p:sp>
    </p:spTree>
    <p:extLst>
      <p:ext uri="{BB962C8B-B14F-4D97-AF65-F5344CB8AC3E}">
        <p14:creationId xmlns:p14="http://schemas.microsoft.com/office/powerpoint/2010/main" val="281722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5E69-BF0D-4352-8704-695044C3EA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1DEEEF7-8D76-495E-8C98-42FE158CF9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FA4419F-D18A-433C-A780-CDB806DC7D01}"/>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5" name="Footer Placeholder 4">
            <a:extLst>
              <a:ext uri="{FF2B5EF4-FFF2-40B4-BE49-F238E27FC236}">
                <a16:creationId xmlns:a16="http://schemas.microsoft.com/office/drawing/2014/main" id="{05A88EEF-6B06-4C83-8803-26B855C5A1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AEB529-A005-46E0-B19A-0470D4CD538B}"/>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50019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A6E4-E5BB-4F89-A184-17190209B42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320D849-2C2F-4315-B6CE-36FA586886C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7A40742-A6D8-4711-9FF9-738475997E62}"/>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5" name="Footer Placeholder 4">
            <a:extLst>
              <a:ext uri="{FF2B5EF4-FFF2-40B4-BE49-F238E27FC236}">
                <a16:creationId xmlns:a16="http://schemas.microsoft.com/office/drawing/2014/main" id="{BC7155B8-7D9E-4062-9B11-E2600F9C3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98C704-A4E4-4D0C-A08E-995B22A07666}"/>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29677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9B11B0-32C6-4EDA-AE25-B6A78892A23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1085964-59C2-4DF1-8B55-F92378F4D11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7AFB390-7FAD-4043-BFB6-B4476D7FE3BE}"/>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5" name="Footer Placeholder 4">
            <a:extLst>
              <a:ext uri="{FF2B5EF4-FFF2-40B4-BE49-F238E27FC236}">
                <a16:creationId xmlns:a16="http://schemas.microsoft.com/office/drawing/2014/main" id="{86BFB584-EB57-41D2-8C55-B8A10C2081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0ED777-BE81-4013-907E-A5685B99DBDC}"/>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245621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C3DA-7A3D-4840-A93A-EF8ACA8255F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379A34-A526-4C76-8F03-E7208CB763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5C669EA-3539-4DBA-80E4-CD67FC2F32DF}"/>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5" name="Footer Placeholder 4">
            <a:extLst>
              <a:ext uri="{FF2B5EF4-FFF2-40B4-BE49-F238E27FC236}">
                <a16:creationId xmlns:a16="http://schemas.microsoft.com/office/drawing/2014/main" id="{69A61278-97C8-4BC4-A793-823F6C0C70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4259D-2190-45C5-A7C5-64BF1E561989}"/>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233192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2904-F548-490E-93E9-A1B5725CAD3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D8FD75E-6B20-422B-8DD4-2F7DC4020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5756C8-7409-4213-9EBE-19B683002984}"/>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5" name="Footer Placeholder 4">
            <a:extLst>
              <a:ext uri="{FF2B5EF4-FFF2-40B4-BE49-F238E27FC236}">
                <a16:creationId xmlns:a16="http://schemas.microsoft.com/office/drawing/2014/main" id="{1AA32A42-C070-41BC-A939-564E7A2D5A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6ADC86-51F9-4FB0-BFC6-38CBE2DAFCD4}"/>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214601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BB2A-E2DD-41E3-8C80-32A02E1B77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0E499D9-B981-4AD6-898D-6489913D1D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85F78F3-228C-4ECB-B46D-9590D64863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E874259-E16E-4FC4-A054-3A8931E597F4}"/>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6" name="Footer Placeholder 5">
            <a:extLst>
              <a:ext uri="{FF2B5EF4-FFF2-40B4-BE49-F238E27FC236}">
                <a16:creationId xmlns:a16="http://schemas.microsoft.com/office/drawing/2014/main" id="{CC947DD2-6371-4150-ADB6-B6F1C01A5F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EDF338-5B43-4DFE-BD59-3E7353E1349A}"/>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3883724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C6918-0C72-4019-9C3E-1014462513A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8F8EA25-5967-4001-BEEC-DF1C9E1EC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CCEA65-AA35-4D08-B590-75EFAF659D6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A0B269B-FC41-4C0B-9C1F-474DC0891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38AAB6-C44F-4210-A09B-B72A76F441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26723D1-D674-46E3-8114-281F830795B6}"/>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8" name="Footer Placeholder 7">
            <a:extLst>
              <a:ext uri="{FF2B5EF4-FFF2-40B4-BE49-F238E27FC236}">
                <a16:creationId xmlns:a16="http://schemas.microsoft.com/office/drawing/2014/main" id="{A9F402A7-7CB1-42EE-BEE5-4DABE4FDE0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4D056E-EB28-49CE-AA93-B7F3CE9488C6}"/>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233165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AEC0-34EF-4404-B660-B7E299A0F84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2D979B3-DB6C-481D-8CA5-E40F9CA393B7}"/>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4" name="Footer Placeholder 3">
            <a:extLst>
              <a:ext uri="{FF2B5EF4-FFF2-40B4-BE49-F238E27FC236}">
                <a16:creationId xmlns:a16="http://schemas.microsoft.com/office/drawing/2014/main" id="{6762DC2B-8003-4DAF-9C86-102B9D58AD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0AFA1A-9178-4AB4-81A1-8A453B36BBE3}"/>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40105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42D4C-EF90-4BDF-9CE6-C38945A181A0}"/>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3" name="Footer Placeholder 2">
            <a:extLst>
              <a:ext uri="{FF2B5EF4-FFF2-40B4-BE49-F238E27FC236}">
                <a16:creationId xmlns:a16="http://schemas.microsoft.com/office/drawing/2014/main" id="{98F7B675-912A-460A-AEFA-07F51BA4DE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2A38FD-05F1-43C5-94AA-FA98FB4FC614}"/>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222589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D60AB-831E-400D-ADDA-2116F3E1FD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C79EF8-BD6F-46F9-8AF6-972CEAD8F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28675B8-58B8-4CA8-A889-434BD1A56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31C423-A46A-413B-9289-1A35E74321C0}"/>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6" name="Footer Placeholder 5">
            <a:extLst>
              <a:ext uri="{FF2B5EF4-FFF2-40B4-BE49-F238E27FC236}">
                <a16:creationId xmlns:a16="http://schemas.microsoft.com/office/drawing/2014/main" id="{29CF37D8-318E-4D85-93D7-16C61395F8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6B0A23-62AC-4917-B649-51BB09A75C50}"/>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709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73C6-C5FC-4A28-9B94-D70E2AE554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F19A4BD-4E6C-4EDE-B88B-3E70B9934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4B405B-1C6C-4CF2-A954-9B2C3DB46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4F6502-7C90-467D-9318-952F46CBDFC2}"/>
              </a:ext>
            </a:extLst>
          </p:cNvPr>
          <p:cNvSpPr>
            <a:spLocks noGrp="1"/>
          </p:cNvSpPr>
          <p:nvPr>
            <p:ph type="dt" sz="half" idx="10"/>
          </p:nvPr>
        </p:nvSpPr>
        <p:spPr/>
        <p:txBody>
          <a:bodyPr/>
          <a:lstStyle/>
          <a:p>
            <a:fld id="{99BCF02C-3B60-421B-842A-1FBC53574CF9}" type="datetimeFigureOut">
              <a:rPr lang="en-GB" smtClean="0"/>
              <a:t>06/03/2026</a:t>
            </a:fld>
            <a:endParaRPr lang="en-GB"/>
          </a:p>
        </p:txBody>
      </p:sp>
      <p:sp>
        <p:nvSpPr>
          <p:cNvPr id="6" name="Footer Placeholder 5">
            <a:extLst>
              <a:ext uri="{FF2B5EF4-FFF2-40B4-BE49-F238E27FC236}">
                <a16:creationId xmlns:a16="http://schemas.microsoft.com/office/drawing/2014/main" id="{DA4EF5A7-89A1-4EF5-8E2F-5AE4E227FB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DC5E78-7C56-4BB4-9658-20E1A105E051}"/>
              </a:ext>
            </a:extLst>
          </p:cNvPr>
          <p:cNvSpPr>
            <a:spLocks noGrp="1"/>
          </p:cNvSpPr>
          <p:nvPr>
            <p:ph type="sldNum" sz="quarter" idx="12"/>
          </p:nvPr>
        </p:nvSpPr>
        <p:spPr/>
        <p:txBody>
          <a:bodyPr/>
          <a:lstStyle/>
          <a:p>
            <a:fld id="{A79DD4D7-0F52-4A6B-B758-BE7876EE0979}" type="slidenum">
              <a:rPr lang="en-GB" smtClean="0"/>
              <a:t>‹#›</a:t>
            </a:fld>
            <a:endParaRPr lang="en-GB"/>
          </a:p>
        </p:txBody>
      </p:sp>
    </p:spTree>
    <p:extLst>
      <p:ext uri="{BB962C8B-B14F-4D97-AF65-F5344CB8AC3E}">
        <p14:creationId xmlns:p14="http://schemas.microsoft.com/office/powerpoint/2010/main" val="256004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3831AA-3CB7-4B5F-A638-A96D200C0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E92CFC8-57D9-4D3C-8033-E0541CD31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D861C04-65E6-4B93-8F85-9D19BAB2B2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CF02C-3B60-421B-842A-1FBC53574CF9}" type="datetimeFigureOut">
              <a:rPr lang="en-GB" smtClean="0"/>
              <a:t>06/03/2026</a:t>
            </a:fld>
            <a:endParaRPr lang="en-GB"/>
          </a:p>
        </p:txBody>
      </p:sp>
      <p:sp>
        <p:nvSpPr>
          <p:cNvPr id="5" name="Footer Placeholder 4">
            <a:extLst>
              <a:ext uri="{FF2B5EF4-FFF2-40B4-BE49-F238E27FC236}">
                <a16:creationId xmlns:a16="http://schemas.microsoft.com/office/drawing/2014/main" id="{8779EB48-748A-45E6-9828-0791C00E3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A1C7A3-2DBD-445A-99DC-E03B1F808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DD4D7-0F52-4A6B-B758-BE7876EE0979}" type="slidenum">
              <a:rPr lang="en-GB" smtClean="0"/>
              <a:t>‹#›</a:t>
            </a:fld>
            <a:endParaRPr lang="en-GB"/>
          </a:p>
        </p:txBody>
      </p:sp>
    </p:spTree>
    <p:extLst>
      <p:ext uri="{BB962C8B-B14F-4D97-AF65-F5344CB8AC3E}">
        <p14:creationId xmlns:p14="http://schemas.microsoft.com/office/powerpoint/2010/main" val="897619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78B0-F111-4EA6-A51C-7AE2648642D0}"/>
              </a:ext>
            </a:extLst>
          </p:cNvPr>
          <p:cNvSpPr>
            <a:spLocks noGrp="1"/>
          </p:cNvSpPr>
          <p:nvPr>
            <p:ph type="ctrTitle"/>
          </p:nvPr>
        </p:nvSpPr>
        <p:spPr/>
        <p: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Unit 2: Technology Systems</a:t>
            </a:r>
            <a:br>
              <a:rPr lang="en-GB" sz="1800">
                <a:effectLst/>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Subtitle 2">
            <a:extLst>
              <a:ext uri="{FF2B5EF4-FFF2-40B4-BE49-F238E27FC236}">
                <a16:creationId xmlns:a16="http://schemas.microsoft.com/office/drawing/2014/main" id="{095DEF3F-17B8-4AFD-8546-2132F4F0599B}"/>
              </a:ext>
            </a:extLst>
          </p:cNvPr>
          <p:cNvSpPr>
            <a:spLocks noGrp="1"/>
          </p:cNvSpPr>
          <p:nvPr>
            <p:ph type="subTitle" idx="1"/>
          </p:nvPr>
        </p:nvSpPr>
        <p:spPr/>
        <p:txBody>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Level: 2 Unit type: Mandatory</a:t>
            </a:r>
            <a:endParaRPr lang="en-GB" dirty="0"/>
          </a:p>
        </p:txBody>
      </p:sp>
    </p:spTree>
    <p:extLst>
      <p:ext uri="{BB962C8B-B14F-4D97-AF65-F5344CB8AC3E}">
        <p14:creationId xmlns:p14="http://schemas.microsoft.com/office/powerpoint/2010/main" val="131765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1210-109E-4481-85E0-FE42CBBF7B46}"/>
              </a:ext>
            </a:extLst>
          </p:cNvPr>
          <p:cNvSpPr>
            <a:spLocks noGrp="1"/>
          </p:cNvSpPr>
          <p:nvPr>
            <p:ph type="title"/>
          </p:nvPr>
        </p:nvSpPr>
        <p:spPr/>
        <p:txBody>
          <a:bodyPr/>
          <a:lstStyle/>
          <a:p>
            <a:r>
              <a:rPr lang="en-GB" b="1">
                <a:effectLst/>
              </a:rPr>
              <a:t>Section 6: Automated Systems &amp; Data Capture</a:t>
            </a:r>
            <a:endParaRPr lang="en-GB"/>
          </a:p>
        </p:txBody>
      </p:sp>
      <p:pic>
        <p:nvPicPr>
          <p:cNvPr id="5" name="Content Placeholder 4">
            <a:extLst>
              <a:ext uri="{FF2B5EF4-FFF2-40B4-BE49-F238E27FC236}">
                <a16:creationId xmlns:a16="http://schemas.microsoft.com/office/drawing/2014/main" id="{09FF969B-085F-43E1-93C2-6151C4C7F3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033" y="1895963"/>
            <a:ext cx="6048763" cy="4351338"/>
          </a:xfrm>
        </p:spPr>
      </p:pic>
      <p:graphicFrame>
        <p:nvGraphicFramePr>
          <p:cNvPr id="6" name="Table 5">
            <a:extLst>
              <a:ext uri="{FF2B5EF4-FFF2-40B4-BE49-F238E27FC236}">
                <a16:creationId xmlns:a16="http://schemas.microsoft.com/office/drawing/2014/main" id="{3F39E1A1-9E57-4F5E-B632-F3BB01F80C57}"/>
              </a:ext>
            </a:extLst>
          </p:cNvPr>
          <p:cNvGraphicFramePr>
            <a:graphicFrameLocks noGrp="1"/>
          </p:cNvGraphicFramePr>
          <p:nvPr>
            <p:extLst>
              <p:ext uri="{D42A27DB-BD31-4B8C-83A1-F6EECF244321}">
                <p14:modId xmlns:p14="http://schemas.microsoft.com/office/powerpoint/2010/main" val="583296863"/>
              </p:ext>
            </p:extLst>
          </p:nvPr>
        </p:nvGraphicFramePr>
        <p:xfrm>
          <a:off x="6712391" y="1690689"/>
          <a:ext cx="5394618" cy="4960911"/>
        </p:xfrm>
        <a:graphic>
          <a:graphicData uri="http://schemas.openxmlformats.org/drawingml/2006/table">
            <a:tbl>
              <a:tblPr/>
              <a:tblGrid>
                <a:gridCol w="5394618">
                  <a:extLst>
                    <a:ext uri="{9D8B030D-6E8A-4147-A177-3AD203B41FA5}">
                      <a16:colId xmlns:a16="http://schemas.microsoft.com/office/drawing/2014/main" val="3066061015"/>
                    </a:ext>
                  </a:extLst>
                </a:gridCol>
              </a:tblGrid>
              <a:tr h="4745280">
                <a:tc>
                  <a:txBody>
                    <a:bodyPr/>
                    <a:lstStyle/>
                    <a:p>
                      <a:pPr fontAlgn="t"/>
                      <a:r>
                        <a:rPr lang="en-GB" sz="1000" b="1" i="0">
                          <a:effectLst/>
                          <a:latin typeface="Segoe UI" panose="020B0502040204020203" pitchFamily="34" charset="0"/>
                        </a:rPr>
                        <a:t>How RFID, OCR, and OMR Differ</a:t>
                      </a:r>
                    </a:p>
                    <a:p>
                      <a:pPr fontAlgn="t"/>
                      <a:r>
                        <a:rPr lang="en-GB" sz="1000" b="1" i="0">
                          <a:effectLst/>
                          <a:latin typeface="Segoe UI" panose="020B0502040204020203" pitchFamily="34" charset="0"/>
                        </a:rPr>
                        <a:t>1. RFID (Radio Frequency Identification)</a:t>
                      </a:r>
                    </a:p>
                    <a:p>
                      <a:pPr fontAlgn="t">
                        <a:buFont typeface="Arial" panose="020B0604020202020204" pitchFamily="34" charset="0"/>
                        <a:buChar char="•"/>
                      </a:pPr>
                      <a:r>
                        <a:rPr lang="en-GB" sz="1000" b="1" i="0">
                          <a:effectLst/>
                          <a:latin typeface="Segoe UI" panose="020B0502040204020203" pitchFamily="34" charset="0"/>
                        </a:rPr>
                        <a:t>What it is:</a:t>
                      </a:r>
                      <a:r>
                        <a:rPr lang="en-GB" sz="1000" b="0" i="0">
                          <a:effectLst/>
                          <a:latin typeface="Segoe UI" panose="020B0502040204020203" pitchFamily="34" charset="0"/>
                        </a:rPr>
                        <a:t> A technology that uses </a:t>
                      </a:r>
                      <a:r>
                        <a:rPr lang="en-GB" sz="1000" b="1" i="0">
                          <a:effectLst/>
                          <a:latin typeface="Segoe UI" panose="020B0502040204020203" pitchFamily="34" charset="0"/>
                        </a:rPr>
                        <a:t>radio waves</a:t>
                      </a:r>
                      <a:r>
                        <a:rPr lang="en-GB" sz="1000" b="0" i="0">
                          <a:effectLst/>
                          <a:latin typeface="Segoe UI" panose="020B0502040204020203" pitchFamily="34" charset="0"/>
                        </a:rPr>
                        <a:t> to identify and track tags attached to objects.</a:t>
                      </a:r>
                    </a:p>
                    <a:p>
                      <a:pPr fontAlgn="t">
                        <a:buFont typeface="Arial" panose="020B0604020202020204" pitchFamily="34" charset="0"/>
                        <a:buChar char="•"/>
                      </a:pPr>
                      <a:r>
                        <a:rPr lang="en-GB" sz="1000" b="1" i="0">
                          <a:effectLst/>
                          <a:latin typeface="Segoe UI" panose="020B0502040204020203" pitchFamily="34" charset="0"/>
                        </a:rPr>
                        <a:t>How it works:</a:t>
                      </a:r>
                      <a:r>
                        <a:rPr lang="en-GB" sz="1000" b="0" i="0">
                          <a:effectLst/>
                          <a:latin typeface="Segoe UI" panose="020B0502040204020203" pitchFamily="34" charset="0"/>
                        </a:rPr>
                        <a:t> An RFID reader sends out radio signals to an RFID tag, which responds with its stored data.</a:t>
                      </a:r>
                    </a:p>
                    <a:p>
                      <a:pPr fontAlgn="t">
                        <a:buFont typeface="Arial" panose="020B0604020202020204" pitchFamily="34" charset="0"/>
                        <a:buChar char="•"/>
                      </a:pPr>
                      <a:r>
                        <a:rPr lang="en-GB" sz="1000" b="1" i="0">
                          <a:effectLst/>
                          <a:latin typeface="Segoe UI" panose="020B0502040204020203" pitchFamily="34" charset="0"/>
                        </a:rPr>
                        <a:t>Main use:</a:t>
                      </a:r>
                      <a:r>
                        <a:rPr lang="en-GB" sz="1000" b="0" i="0">
                          <a:effectLst/>
                          <a:latin typeface="Segoe UI" panose="020B0502040204020203" pitchFamily="34" charset="0"/>
                        </a:rPr>
                        <a:t> Inventory tracking, access cards, toll systems, library books, logistics.</a:t>
                      </a:r>
                    </a:p>
                    <a:p>
                      <a:pPr fontAlgn="t"/>
                      <a:r>
                        <a:rPr lang="en-GB" sz="1000" b="1" i="0">
                          <a:effectLst/>
                          <a:latin typeface="Segoe UI" panose="020B0502040204020203" pitchFamily="34" charset="0"/>
                        </a:rPr>
                        <a:t>Key points:</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Works </a:t>
                      </a:r>
                      <a:r>
                        <a:rPr lang="en-GB" sz="1000" b="1" i="0">
                          <a:effectLst/>
                          <a:latin typeface="Segoe UI" panose="020B0502040204020203" pitchFamily="34" charset="0"/>
                        </a:rPr>
                        <a:t>without line of sight</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Can read </a:t>
                      </a:r>
                      <a:r>
                        <a:rPr lang="en-GB" sz="1000" b="1" i="0">
                          <a:effectLst/>
                          <a:latin typeface="Segoe UI" panose="020B0502040204020203" pitchFamily="34" charset="0"/>
                        </a:rPr>
                        <a:t>multiple tags at once</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Very </a:t>
                      </a:r>
                      <a:r>
                        <a:rPr lang="en-GB" sz="1000" b="1" i="0">
                          <a:effectLst/>
                          <a:latin typeface="Segoe UI" panose="020B0502040204020203" pitchFamily="34" charset="0"/>
                        </a:rPr>
                        <a:t>fast and automatic</a:t>
                      </a:r>
                      <a:endParaRPr lang="en-GB" sz="1000" b="0" i="0">
                        <a:effectLst/>
                        <a:latin typeface="Segoe UI" panose="020B0502040204020203" pitchFamily="34" charset="0"/>
                      </a:endParaRPr>
                    </a:p>
                    <a:p>
                      <a:pPr fontAlgn="t"/>
                      <a:r>
                        <a:rPr lang="en-GB" sz="1000" b="1" i="0">
                          <a:effectLst/>
                          <a:latin typeface="Segoe UI" panose="020B0502040204020203" pitchFamily="34" charset="0"/>
                        </a:rPr>
                        <a:t>2. OCR (Optical Character Recognition)</a:t>
                      </a:r>
                    </a:p>
                    <a:p>
                      <a:pPr fontAlgn="t">
                        <a:buFont typeface="Arial" panose="020B0604020202020204" pitchFamily="34" charset="0"/>
                        <a:buChar char="•"/>
                      </a:pPr>
                      <a:r>
                        <a:rPr lang="en-GB" sz="1000" b="1" i="0">
                          <a:effectLst/>
                          <a:latin typeface="Segoe UI" panose="020B0502040204020203" pitchFamily="34" charset="0"/>
                        </a:rPr>
                        <a:t>What it is:</a:t>
                      </a:r>
                      <a:r>
                        <a:rPr lang="en-GB" sz="1000" b="0" i="0">
                          <a:effectLst/>
                          <a:latin typeface="Segoe UI" panose="020B0502040204020203" pitchFamily="34" charset="0"/>
                        </a:rPr>
                        <a:t> A technology that converts </a:t>
                      </a:r>
                      <a:r>
                        <a:rPr lang="en-GB" sz="1000" b="1" i="0">
                          <a:effectLst/>
                          <a:latin typeface="Segoe UI" panose="020B0502040204020203" pitchFamily="34" charset="0"/>
                        </a:rPr>
                        <a:t>printed or handwritten text</a:t>
                      </a:r>
                      <a:r>
                        <a:rPr lang="en-GB" sz="1000" b="0" i="0">
                          <a:effectLst/>
                          <a:latin typeface="Segoe UI" panose="020B0502040204020203" pitchFamily="34" charset="0"/>
                        </a:rPr>
                        <a:t> into editable digital text.</a:t>
                      </a:r>
                    </a:p>
                    <a:p>
                      <a:pPr fontAlgn="t">
                        <a:buFont typeface="Arial" panose="020B0604020202020204" pitchFamily="34" charset="0"/>
                        <a:buChar char="•"/>
                      </a:pPr>
                      <a:r>
                        <a:rPr lang="en-GB" sz="1000" b="1" i="0">
                          <a:effectLst/>
                          <a:latin typeface="Segoe UI" panose="020B0502040204020203" pitchFamily="34" charset="0"/>
                        </a:rPr>
                        <a:t>How it works:</a:t>
                      </a:r>
                      <a:r>
                        <a:rPr lang="en-GB" sz="1000" b="0" i="0">
                          <a:effectLst/>
                          <a:latin typeface="Segoe UI" panose="020B0502040204020203" pitchFamily="34" charset="0"/>
                        </a:rPr>
                        <a:t> A scanner or camera captures an image → OCR software identifies the characters and converts them into text.</a:t>
                      </a:r>
                    </a:p>
                    <a:p>
                      <a:pPr fontAlgn="t">
                        <a:buFont typeface="Arial" panose="020B0604020202020204" pitchFamily="34" charset="0"/>
                        <a:buChar char="•"/>
                      </a:pPr>
                      <a:r>
                        <a:rPr lang="en-GB" sz="1000" b="1" i="0">
                          <a:effectLst/>
                          <a:latin typeface="Segoe UI" panose="020B0502040204020203" pitchFamily="34" charset="0"/>
                        </a:rPr>
                        <a:t>Main use:</a:t>
                      </a:r>
                      <a:r>
                        <a:rPr lang="en-GB" sz="1000" b="0" i="0">
                          <a:effectLst/>
                          <a:latin typeface="Segoe UI" panose="020B0502040204020203" pitchFamily="34" charset="0"/>
                        </a:rPr>
                        <a:t> Digitizing documents, reading license plates, scanning books, extracting text from images.</a:t>
                      </a:r>
                    </a:p>
                    <a:p>
                      <a:pPr fontAlgn="t"/>
                      <a:r>
                        <a:rPr lang="en-GB" sz="1000" b="1" i="0">
                          <a:effectLst/>
                          <a:latin typeface="Segoe UI" panose="020B0502040204020203" pitchFamily="34" charset="0"/>
                        </a:rPr>
                        <a:t>Key points:</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Needs a </a:t>
                      </a:r>
                      <a:r>
                        <a:rPr lang="en-GB" sz="1000" b="1" i="0">
                          <a:effectLst/>
                          <a:latin typeface="Segoe UI" panose="020B0502040204020203" pitchFamily="34" charset="0"/>
                        </a:rPr>
                        <a:t>clear visual image</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Requires </a:t>
                      </a:r>
                      <a:r>
                        <a:rPr lang="en-GB" sz="1000" b="1" i="0">
                          <a:effectLst/>
                          <a:latin typeface="Segoe UI" panose="020B0502040204020203" pitchFamily="34" charset="0"/>
                        </a:rPr>
                        <a:t>good lighting and clear print</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Converts </a:t>
                      </a:r>
                      <a:r>
                        <a:rPr lang="en-GB" sz="1000" b="1" i="0">
                          <a:effectLst/>
                          <a:latin typeface="Segoe UI" panose="020B0502040204020203" pitchFamily="34" charset="0"/>
                        </a:rPr>
                        <a:t>shapes of characters</a:t>
                      </a:r>
                      <a:r>
                        <a:rPr lang="en-GB" sz="1000" b="0" i="0">
                          <a:effectLst/>
                          <a:latin typeface="Segoe UI" panose="020B0502040204020203" pitchFamily="34" charset="0"/>
                        </a:rPr>
                        <a:t> into text</a:t>
                      </a:r>
                    </a:p>
                    <a:p>
                      <a:pPr fontAlgn="t"/>
                      <a:r>
                        <a:rPr lang="en-GB" sz="1000" b="1" i="0">
                          <a:effectLst/>
                          <a:latin typeface="Segoe UI" panose="020B0502040204020203" pitchFamily="34" charset="0"/>
                        </a:rPr>
                        <a:t>3. OMR (Optical Mark Recognition)</a:t>
                      </a:r>
                    </a:p>
                    <a:p>
                      <a:pPr fontAlgn="t">
                        <a:buFont typeface="Arial" panose="020B0604020202020204" pitchFamily="34" charset="0"/>
                        <a:buChar char="•"/>
                      </a:pPr>
                      <a:r>
                        <a:rPr lang="en-GB" sz="1000" b="1" i="0">
                          <a:effectLst/>
                          <a:latin typeface="Segoe UI" panose="020B0502040204020203" pitchFamily="34" charset="0"/>
                        </a:rPr>
                        <a:t>What it is:</a:t>
                      </a:r>
                      <a:r>
                        <a:rPr lang="en-GB" sz="1000" b="0" i="0">
                          <a:effectLst/>
                          <a:latin typeface="Segoe UI" panose="020B0502040204020203" pitchFamily="34" charset="0"/>
                        </a:rPr>
                        <a:t> A system that detects </a:t>
                      </a:r>
                      <a:r>
                        <a:rPr lang="en-GB" sz="1000" b="1" i="0">
                          <a:effectLst/>
                          <a:latin typeface="Segoe UI" panose="020B0502040204020203" pitchFamily="34" charset="0"/>
                        </a:rPr>
                        <a:t>shaded bubbles or marks</a:t>
                      </a:r>
                      <a:r>
                        <a:rPr lang="en-GB" sz="1000" b="0" i="0">
                          <a:effectLst/>
                          <a:latin typeface="Segoe UI" panose="020B0502040204020203" pitchFamily="34" charset="0"/>
                        </a:rPr>
                        <a:t> on paper.</a:t>
                      </a:r>
                    </a:p>
                    <a:p>
                      <a:pPr fontAlgn="t">
                        <a:buFont typeface="Arial" panose="020B0604020202020204" pitchFamily="34" charset="0"/>
                        <a:buChar char="•"/>
                      </a:pPr>
                      <a:r>
                        <a:rPr lang="en-GB" sz="1000" b="1" i="0">
                          <a:effectLst/>
                          <a:latin typeface="Segoe UI" panose="020B0502040204020203" pitchFamily="34" charset="0"/>
                        </a:rPr>
                        <a:t>How it works:</a:t>
                      </a:r>
                      <a:r>
                        <a:rPr lang="en-GB" sz="1000" b="0" i="0">
                          <a:effectLst/>
                          <a:latin typeface="Segoe UI" panose="020B0502040204020203" pitchFamily="34" charset="0"/>
                        </a:rPr>
                        <a:t> Uses optical sensors to identify darkened areas.</a:t>
                      </a:r>
                    </a:p>
                    <a:p>
                      <a:pPr fontAlgn="t">
                        <a:buFont typeface="Arial" panose="020B0604020202020204" pitchFamily="34" charset="0"/>
                        <a:buChar char="•"/>
                      </a:pPr>
                      <a:r>
                        <a:rPr lang="en-GB" sz="1000" b="1" i="0">
                          <a:effectLst/>
                          <a:latin typeface="Segoe UI" panose="020B0502040204020203" pitchFamily="34" charset="0"/>
                        </a:rPr>
                        <a:t>Main use:</a:t>
                      </a:r>
                      <a:r>
                        <a:rPr lang="en-GB" sz="1000" b="0" i="0">
                          <a:effectLst/>
                          <a:latin typeface="Segoe UI" panose="020B0502040204020203" pitchFamily="34" charset="0"/>
                        </a:rPr>
                        <a:t> Multiple‑choice exam sheets (like standardized tests), surveys, lottery tickets.</a:t>
                      </a:r>
                    </a:p>
                    <a:p>
                      <a:pPr fontAlgn="t"/>
                      <a:r>
                        <a:rPr lang="en-GB" sz="1000" b="1" i="0">
                          <a:effectLst/>
                          <a:latin typeface="Segoe UI" panose="020B0502040204020203" pitchFamily="34" charset="0"/>
                        </a:rPr>
                        <a:t>Key points:</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Detects </a:t>
                      </a:r>
                      <a:r>
                        <a:rPr lang="en-GB" sz="1000" b="1" i="0">
                          <a:effectLst/>
                          <a:latin typeface="Segoe UI" panose="020B0502040204020203" pitchFamily="34" charset="0"/>
                        </a:rPr>
                        <a:t>marks</a:t>
                      </a:r>
                      <a:r>
                        <a:rPr lang="en-GB" sz="1000" b="0" i="0">
                          <a:effectLst/>
                          <a:latin typeface="Segoe UI" panose="020B0502040204020203" pitchFamily="34" charset="0"/>
                        </a:rPr>
                        <a:t>, not text</a:t>
                      </a:r>
                    </a:p>
                    <a:p>
                      <a:pPr fontAlgn="t">
                        <a:buFont typeface="Arial" panose="020B0604020202020204" pitchFamily="34" charset="0"/>
                        <a:buChar char="•"/>
                      </a:pPr>
                      <a:r>
                        <a:rPr lang="en-GB" sz="1000" b="0" i="0">
                          <a:effectLst/>
                          <a:latin typeface="Segoe UI" panose="020B0502040204020203" pitchFamily="34" charset="0"/>
                        </a:rPr>
                        <a:t>Needs pre‑defined </a:t>
                      </a:r>
                      <a:r>
                        <a:rPr lang="en-GB" sz="1000" b="1" i="0">
                          <a:effectLst/>
                          <a:latin typeface="Segoe UI" panose="020B0502040204020203" pitchFamily="34" charset="0"/>
                        </a:rPr>
                        <a:t>boxes or bubbles</a:t>
                      </a:r>
                      <a:endParaRPr lang="en-GB" sz="1000" b="0" i="0">
                        <a:effectLst/>
                        <a:latin typeface="Segoe UI" panose="020B0502040204020203" pitchFamily="34" charset="0"/>
                      </a:endParaRPr>
                    </a:p>
                    <a:p>
                      <a:pPr fontAlgn="t">
                        <a:buFont typeface="Arial" panose="020B0604020202020204" pitchFamily="34" charset="0"/>
                        <a:buChar char="•"/>
                      </a:pPr>
                      <a:r>
                        <a:rPr lang="en-GB" sz="1000" b="0" i="0">
                          <a:effectLst/>
                          <a:latin typeface="Segoe UI" panose="020B0502040204020203" pitchFamily="34" charset="0"/>
                        </a:rPr>
                        <a:t>Very </a:t>
                      </a:r>
                      <a:r>
                        <a:rPr lang="en-GB" sz="1000" b="1" i="0">
                          <a:effectLst/>
                          <a:latin typeface="Segoe UI" panose="020B0502040204020203" pitchFamily="34" charset="0"/>
                        </a:rPr>
                        <a:t>accurate and fast</a:t>
                      </a:r>
                      <a:r>
                        <a:rPr lang="en-GB" sz="1000" b="0" i="0">
                          <a:effectLst/>
                          <a:latin typeface="Segoe UI" panose="020B0502040204020203" pitchFamily="34" charset="0"/>
                        </a:rPr>
                        <a:t> for structured forms</a:t>
                      </a:r>
                    </a:p>
                  </a:txBody>
                  <a:tcPr marL="50597" marR="50597" marT="25298" marB="25298">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502711236"/>
                  </a:ext>
                </a:extLst>
              </a:tr>
              <a:tr h="215631">
                <a:tc>
                  <a:txBody>
                    <a:bodyPr/>
                    <a:lstStyle/>
                    <a:p>
                      <a:endParaRPr lang="en-GB" sz="1000"/>
                    </a:p>
                  </a:txBody>
                  <a:tcPr marL="50597" marR="50597" marT="25298" marB="25298">
                    <a:lnT w="9525"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2338836292"/>
                  </a:ext>
                </a:extLst>
              </a:tr>
            </a:tbl>
          </a:graphicData>
        </a:graphic>
      </p:graphicFrame>
    </p:spTree>
    <p:extLst>
      <p:ext uri="{BB962C8B-B14F-4D97-AF65-F5344CB8AC3E}">
        <p14:creationId xmlns:p14="http://schemas.microsoft.com/office/powerpoint/2010/main" val="370355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AF33-716C-427D-A37F-9CB9D6E04DBC}"/>
              </a:ext>
            </a:extLst>
          </p:cNvPr>
          <p:cNvSpPr>
            <a:spLocks noGrp="1"/>
          </p:cNvSpPr>
          <p:nvPr>
            <p:ph type="title"/>
          </p:nvPr>
        </p:nvSpPr>
        <p:spPr>
          <a:xfrm>
            <a:off x="359596" y="385675"/>
            <a:ext cx="7391400" cy="1042434"/>
          </a:xfrm>
        </p:spPr>
        <p:txBody>
          <a:bodyPr/>
          <a:lstStyle/>
          <a:p>
            <a:r>
              <a:rPr lang="en-GB" b="1">
                <a:effectLst/>
              </a:rPr>
              <a:t>Section 7: Computer Networking</a:t>
            </a:r>
          </a:p>
        </p:txBody>
      </p:sp>
      <p:sp>
        <p:nvSpPr>
          <p:cNvPr id="3" name="Content Placeholder 2">
            <a:extLst>
              <a:ext uri="{FF2B5EF4-FFF2-40B4-BE49-F238E27FC236}">
                <a16:creationId xmlns:a16="http://schemas.microsoft.com/office/drawing/2014/main" id="{3C46EE71-5C00-4DE5-9F2A-E025DE5237CB}"/>
              </a:ext>
            </a:extLst>
          </p:cNvPr>
          <p:cNvSpPr>
            <a:spLocks noGrp="1"/>
          </p:cNvSpPr>
          <p:nvPr>
            <p:ph idx="1"/>
          </p:nvPr>
        </p:nvSpPr>
        <p:spPr>
          <a:xfrm>
            <a:off x="359596" y="1510069"/>
            <a:ext cx="5736404" cy="1212583"/>
          </a:xfrm>
        </p:spPr>
        <p:txBody>
          <a:bodyPr>
            <a:normAutofit/>
          </a:bodyPr>
          <a:lstStyle/>
          <a:p>
            <a:r>
              <a:rPr lang="en-GB"/>
              <a:t>Explain the concepts, applications and implications of networks, </a:t>
            </a:r>
          </a:p>
        </p:txBody>
      </p:sp>
      <p:pic>
        <p:nvPicPr>
          <p:cNvPr id="1026" name="Picture 2" descr="simple educational diagram showing LAN WAN PAN and mobile broadband with icons for each network type">
            <a:extLst>
              <a:ext uri="{FF2B5EF4-FFF2-40B4-BE49-F238E27FC236}">
                <a16:creationId xmlns:a16="http://schemas.microsoft.com/office/drawing/2014/main" id="{C00100E9-813B-421D-A483-C5E34AA56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3438" y="312602"/>
            <a:ext cx="3318553" cy="6201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2" descr="Diagram showing three types of network topologies: star, bus, and ring. Each topology is labeled and illustrated with simple device icons connected by lines to show structure.">
            <a:extLst>
              <a:ext uri="{FF2B5EF4-FFF2-40B4-BE49-F238E27FC236}">
                <a16:creationId xmlns:a16="http://schemas.microsoft.com/office/drawing/2014/main" id="{1CD1BD91-53AE-4B48-8AE3-46FD87AFB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363" y="2856706"/>
            <a:ext cx="54864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0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4FFF-A7E2-4709-A2AC-2FCE77488F6F}"/>
              </a:ext>
            </a:extLst>
          </p:cNvPr>
          <p:cNvSpPr>
            <a:spLocks noGrp="1"/>
          </p:cNvSpPr>
          <p:nvPr>
            <p:ph type="title"/>
          </p:nvPr>
        </p:nvSpPr>
        <p:spPr/>
        <p:txBody>
          <a:bodyPr/>
          <a:lstStyle/>
          <a:p>
            <a:r>
              <a:rPr lang="en-GB" b="1">
                <a:effectLst/>
              </a:rPr>
              <a:t>Section 7: Computer Networking</a:t>
            </a:r>
            <a:br>
              <a:rPr lang="en-GB" b="1">
                <a:effectLst/>
              </a:rPr>
            </a:br>
            <a:endParaRPr lang="en-GB"/>
          </a:p>
        </p:txBody>
      </p:sp>
      <p:sp>
        <p:nvSpPr>
          <p:cNvPr id="3" name="Content Placeholder 2">
            <a:extLst>
              <a:ext uri="{FF2B5EF4-FFF2-40B4-BE49-F238E27FC236}">
                <a16:creationId xmlns:a16="http://schemas.microsoft.com/office/drawing/2014/main" id="{CF6D1893-B39E-4F27-A21E-5E245866A947}"/>
              </a:ext>
            </a:extLst>
          </p:cNvPr>
          <p:cNvSpPr>
            <a:spLocks noGrp="1"/>
          </p:cNvSpPr>
          <p:nvPr>
            <p:ph idx="1"/>
          </p:nvPr>
        </p:nvSpPr>
        <p:spPr>
          <a:xfrm>
            <a:off x="838200" y="1541124"/>
            <a:ext cx="10515600" cy="5116530"/>
          </a:xfrm>
        </p:spPr>
        <p:txBody>
          <a:bodyPr>
            <a:normAutofit lnSpcReduction="10000"/>
          </a:bodyPr>
          <a:lstStyle/>
          <a:p>
            <a:pPr marL="0" indent="0">
              <a:buNone/>
            </a:pPr>
            <a:r>
              <a:rPr lang="en-GB" b="1">
                <a:effectLst/>
              </a:rPr>
              <a:t> Multiple‑choice questions</a:t>
            </a:r>
          </a:p>
          <a:p>
            <a:pPr>
              <a:buFont typeface="+mj-lt"/>
              <a:buAutoNum type="arabicPeriod"/>
            </a:pPr>
            <a:r>
              <a:rPr lang="en-GB">
                <a:effectLst/>
              </a:rPr>
              <a:t>Which type of network covers the smallest area? A. WAN B. LAN C. PAN D. Mobile broadband</a:t>
            </a:r>
          </a:p>
          <a:p>
            <a:pPr>
              <a:buFont typeface="+mj-lt"/>
              <a:buAutoNum type="arabicPeriod"/>
            </a:pPr>
            <a:r>
              <a:rPr lang="en-GB">
                <a:effectLst/>
              </a:rPr>
              <a:t>Which of the following is a common use of a network? A. Increasing electricity usage B. Sharing resources C. Slowing down communication D. Reducing device compatibility</a:t>
            </a:r>
          </a:p>
          <a:p>
            <a:pPr>
              <a:buFont typeface="+mj-lt"/>
              <a:buAutoNum type="arabicPeriod"/>
            </a:pPr>
            <a:r>
              <a:rPr lang="en-GB">
                <a:effectLst/>
              </a:rPr>
              <a:t>What is a key benefit of networking computers? A. Data becomes harder to access B. Devices cannot communicate C. Files can be shared easily D. Users must work offline</a:t>
            </a:r>
          </a:p>
          <a:p>
            <a:pPr>
              <a:buFont typeface="+mj-lt"/>
              <a:buAutoNum type="arabicPeriod"/>
            </a:pPr>
            <a:r>
              <a:rPr lang="en-GB">
                <a:effectLst/>
              </a:rPr>
              <a:t>Which technology is most commonly used to synchronise data between a smartphone and a smartwatch? A. Fibre‑optic cable B. Bluetooth C. Coaxial cable D. Mobile broadband</a:t>
            </a:r>
          </a:p>
          <a:p>
            <a:endParaRPr lang="en-GB"/>
          </a:p>
        </p:txBody>
      </p:sp>
    </p:spTree>
    <p:extLst>
      <p:ext uri="{BB962C8B-B14F-4D97-AF65-F5344CB8AC3E}">
        <p14:creationId xmlns:p14="http://schemas.microsoft.com/office/powerpoint/2010/main" val="3311742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E81D-5F58-4020-AE74-26280D124E70}"/>
              </a:ext>
            </a:extLst>
          </p:cNvPr>
          <p:cNvSpPr>
            <a:spLocks noGrp="1"/>
          </p:cNvSpPr>
          <p:nvPr>
            <p:ph type="title"/>
          </p:nvPr>
        </p:nvSpPr>
        <p:spPr/>
        <p:txBody>
          <a:bodyPr/>
          <a:lstStyle/>
          <a:p>
            <a:r>
              <a:rPr lang="en-GB" b="1">
                <a:effectLst/>
              </a:rPr>
              <a:t>Section 7: Computer Networking</a:t>
            </a:r>
            <a:endParaRPr lang="en-GB"/>
          </a:p>
        </p:txBody>
      </p:sp>
      <p:sp>
        <p:nvSpPr>
          <p:cNvPr id="4" name="Rectangle 1">
            <a:extLst>
              <a:ext uri="{FF2B5EF4-FFF2-40B4-BE49-F238E27FC236}">
                <a16:creationId xmlns:a16="http://schemas.microsoft.com/office/drawing/2014/main" id="{874CA509-0150-490D-B3EA-A840B339A287}"/>
              </a:ext>
            </a:extLst>
          </p:cNvPr>
          <p:cNvSpPr>
            <a:spLocks noGrp="1" noChangeArrowheads="1"/>
          </p:cNvSpPr>
          <p:nvPr>
            <p:ph idx="1"/>
          </p:nvPr>
        </p:nvSpPr>
        <p:spPr bwMode="auto">
          <a:xfrm>
            <a:off x="355278" y="1701831"/>
            <a:ext cx="1100790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latin typeface="Arial" panose="020B0604020202020204" pitchFamily="34" charset="0"/>
              </a:rPr>
              <a:t>Explain the purpose of a </a:t>
            </a:r>
            <a:r>
              <a:rPr kumimoji="0" lang="en-US" altLang="en-US" sz="2000" b="1" i="0" u="none" strike="noStrike" cap="none" normalizeH="0" baseline="0">
                <a:ln>
                  <a:noFill/>
                </a:ln>
                <a:solidFill>
                  <a:schemeClr val="tx1"/>
                </a:solidFill>
                <a:effectLst/>
                <a:latin typeface="Arial" panose="020B0604020202020204" pitchFamily="34" charset="0"/>
              </a:rPr>
              <a:t>LAN</a:t>
            </a:r>
            <a:r>
              <a:rPr kumimoji="0" lang="en-US" altLang="en-US" sz="2000" b="0" i="0" u="none" strike="noStrike" cap="none" normalizeH="0" baseline="0">
                <a:ln>
                  <a:noFill/>
                </a:ln>
                <a:solidFill>
                  <a:schemeClr val="tx1"/>
                </a:solidFill>
                <a:effectLst/>
                <a:latin typeface="Arial" panose="020B0604020202020204" pitchFamily="34" charset="0"/>
              </a:rPr>
              <a:t> in a school environment.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latin typeface="Arial" panose="020B0604020202020204" pitchFamily="34" charset="0"/>
              </a:rPr>
              <a:t>Give </a:t>
            </a:r>
            <a:r>
              <a:rPr kumimoji="0" lang="en-US" altLang="en-US" sz="2000" b="1" i="0" u="none" strike="noStrike" cap="none" normalizeH="0" baseline="0">
                <a:ln>
                  <a:noFill/>
                </a:ln>
                <a:solidFill>
                  <a:schemeClr val="tx1"/>
                </a:solidFill>
                <a:effectLst/>
                <a:latin typeface="Arial" panose="020B0604020202020204" pitchFamily="34" charset="0"/>
              </a:rPr>
              <a:t>two benefits</a:t>
            </a:r>
            <a:r>
              <a:rPr kumimoji="0" lang="en-US" altLang="en-US" sz="2000" b="0" i="0" u="none" strike="noStrike" cap="none" normalizeH="0" baseline="0">
                <a:ln>
                  <a:noFill/>
                </a:ln>
                <a:solidFill>
                  <a:schemeClr val="tx1"/>
                </a:solidFill>
                <a:effectLst/>
                <a:latin typeface="Arial" panose="020B0604020202020204" pitchFamily="34" charset="0"/>
              </a:rPr>
              <a:t> of using a </a:t>
            </a:r>
            <a:r>
              <a:rPr kumimoji="0" lang="en-US" altLang="en-US" sz="2000" b="1" i="0" u="none" strike="noStrike" cap="none" normalizeH="0" baseline="0">
                <a:ln>
                  <a:noFill/>
                </a:ln>
                <a:solidFill>
                  <a:schemeClr val="tx1"/>
                </a:solidFill>
                <a:effectLst/>
                <a:latin typeface="Arial" panose="020B0604020202020204" pitchFamily="34" charset="0"/>
              </a:rPr>
              <a:t>WAN</a:t>
            </a:r>
            <a:r>
              <a:rPr kumimoji="0" lang="en-US" altLang="en-US" sz="2000" b="0" i="0" u="none" strike="noStrike" cap="none" normalizeH="0" baseline="0">
                <a:ln>
                  <a:noFill/>
                </a:ln>
                <a:solidFill>
                  <a:schemeClr val="tx1"/>
                </a:solidFill>
                <a:effectLst/>
                <a:latin typeface="Arial" panose="020B0604020202020204" pitchFamily="34" charset="0"/>
              </a:rPr>
              <a:t> for a large business.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latin typeface="Arial" panose="020B0604020202020204" pitchFamily="34" charset="0"/>
              </a:rPr>
              <a:t>Describe what a </a:t>
            </a:r>
            <a:r>
              <a:rPr kumimoji="0" lang="en-US" altLang="en-US" sz="2000" b="1" i="0" u="none" strike="noStrike" cap="none" normalizeH="0" baseline="0">
                <a:ln>
                  <a:noFill/>
                </a:ln>
                <a:solidFill>
                  <a:schemeClr val="tx1"/>
                </a:solidFill>
                <a:effectLst/>
                <a:latin typeface="Arial" panose="020B0604020202020204" pitchFamily="34" charset="0"/>
              </a:rPr>
              <a:t>PAN</a:t>
            </a:r>
            <a:r>
              <a:rPr kumimoji="0" lang="en-US" altLang="en-US" sz="2000" b="0" i="0" u="none" strike="noStrike" cap="none" normalizeH="0" baseline="0">
                <a:ln>
                  <a:noFill/>
                </a:ln>
                <a:solidFill>
                  <a:schemeClr val="tx1"/>
                </a:solidFill>
                <a:effectLst/>
                <a:latin typeface="Arial" panose="020B0604020202020204" pitchFamily="34" charset="0"/>
              </a:rPr>
              <a:t> is and give one example of a device that might be part of 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a:ln>
                  <a:noFill/>
                </a:ln>
                <a:solidFill>
                  <a:schemeClr val="tx1"/>
                </a:solidFill>
                <a:effectLst/>
                <a:latin typeface="Arial" panose="020B0604020202020204" pitchFamily="34" charset="0"/>
              </a:rPr>
              <a:t>Explain why </a:t>
            </a:r>
            <a:r>
              <a:rPr kumimoji="0" lang="en-US" altLang="en-US" sz="2000" b="0" i="0" u="none" strike="noStrike" cap="none" normalizeH="0" baseline="0" err="1">
                <a:ln>
                  <a:noFill/>
                </a:ln>
                <a:solidFill>
                  <a:schemeClr val="tx1"/>
                </a:solidFill>
                <a:effectLst/>
                <a:latin typeface="Arial" panose="020B0604020202020204" pitchFamily="34" charset="0"/>
              </a:rPr>
              <a:t>synchronising</a:t>
            </a:r>
            <a:r>
              <a:rPr kumimoji="0" lang="en-US" altLang="en-US" sz="2000" b="0" i="0" u="none" strike="noStrike" cap="none" normalizeH="0" baseline="0">
                <a:ln>
                  <a:noFill/>
                </a:ln>
                <a:solidFill>
                  <a:schemeClr val="tx1"/>
                </a:solidFill>
                <a:effectLst/>
                <a:latin typeface="Arial" panose="020B0604020202020204" pitchFamily="34" charset="0"/>
              </a:rPr>
              <a:t> data in a PAN is important for users.</a:t>
            </a:r>
          </a:p>
        </p:txBody>
      </p:sp>
      <p:sp>
        <p:nvSpPr>
          <p:cNvPr id="5" name="Rectangle 2">
            <a:extLst>
              <a:ext uri="{FF2B5EF4-FFF2-40B4-BE49-F238E27FC236}">
                <a16:creationId xmlns:a16="http://schemas.microsoft.com/office/drawing/2014/main" id="{62A01641-855E-46D9-8332-CF64F6CE552D}"/>
              </a:ext>
            </a:extLst>
          </p:cNvPr>
          <p:cNvSpPr txBox="1">
            <a:spLocks noChangeArrowheads="1"/>
          </p:cNvSpPr>
          <p:nvPr/>
        </p:nvSpPr>
        <p:spPr bwMode="auto">
          <a:xfrm>
            <a:off x="355278" y="3287617"/>
            <a:ext cx="1074070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Tx/>
              <a:buChar char="•"/>
            </a:pPr>
            <a:r>
              <a:rPr lang="en-US" altLang="en-US" sz="1800">
                <a:latin typeface="Arial" panose="020B0604020202020204" pitchFamily="34" charset="0"/>
              </a:rPr>
              <a:t>Compare the uses of </a:t>
            </a:r>
            <a:r>
              <a:rPr lang="en-US" altLang="en-US" sz="1800" b="1">
                <a:latin typeface="Arial" panose="020B0604020202020204" pitchFamily="34" charset="0"/>
              </a:rPr>
              <a:t>LANs</a:t>
            </a:r>
            <a:r>
              <a:rPr lang="en-US" altLang="en-US" sz="1800">
                <a:latin typeface="Arial" panose="020B0604020202020204" pitchFamily="34" charset="0"/>
              </a:rPr>
              <a:t> and </a:t>
            </a:r>
            <a:r>
              <a:rPr lang="en-US" altLang="en-US" sz="1800" b="1">
                <a:latin typeface="Arial" panose="020B0604020202020204" pitchFamily="34" charset="0"/>
              </a:rPr>
              <a:t>WANs</a:t>
            </a:r>
            <a:r>
              <a:rPr lang="en-US" altLang="en-US" sz="1800">
                <a:latin typeface="Arial" panose="020B0604020202020204" pitchFamily="34" charset="0"/>
              </a:rPr>
              <a:t> in </a:t>
            </a:r>
            <a:r>
              <a:rPr lang="en-US" altLang="en-US" sz="1800" err="1">
                <a:latin typeface="Arial" panose="020B0604020202020204" pitchFamily="34" charset="0"/>
              </a:rPr>
              <a:t>organisations</a:t>
            </a:r>
            <a:r>
              <a:rPr lang="en-US" altLang="en-US" sz="1800">
                <a:latin typeface="Arial" panose="020B0604020202020204" pitchFamily="34" charset="0"/>
              </a:rPr>
              <a:t>.</a:t>
            </a:r>
          </a:p>
          <a:p>
            <a:pPr marL="0" indent="0" eaLnBrk="0" fontAlgn="base" hangingPunct="0">
              <a:lnSpc>
                <a:spcPct val="100000"/>
              </a:lnSpc>
              <a:spcBef>
                <a:spcPct val="0"/>
              </a:spcBef>
              <a:spcAft>
                <a:spcPct val="0"/>
              </a:spcAft>
              <a:buFontTx/>
              <a:buChar char="•"/>
            </a:pPr>
            <a:r>
              <a:rPr lang="en-US" altLang="en-US" sz="1800">
                <a:latin typeface="Arial" panose="020B0604020202020204" pitchFamily="34" charset="0"/>
              </a:rPr>
              <a:t>A user streams films, shares files with friends and plays online games. Explain how networking supports these activities.</a:t>
            </a:r>
          </a:p>
        </p:txBody>
      </p:sp>
    </p:spTree>
    <p:extLst>
      <p:ext uri="{BB962C8B-B14F-4D97-AF65-F5344CB8AC3E}">
        <p14:creationId xmlns:p14="http://schemas.microsoft.com/office/powerpoint/2010/main" val="271271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E81D-5F58-4020-AE74-26280D124E70}"/>
              </a:ext>
            </a:extLst>
          </p:cNvPr>
          <p:cNvSpPr>
            <a:spLocks noGrp="1"/>
          </p:cNvSpPr>
          <p:nvPr>
            <p:ph type="title"/>
          </p:nvPr>
        </p:nvSpPr>
        <p:spPr/>
        <p:txBody>
          <a:bodyPr/>
          <a:lstStyle/>
          <a:p>
            <a:r>
              <a:rPr lang="en-GB" b="1">
                <a:effectLst/>
              </a:rPr>
              <a:t>Section 7: Computer Networking</a:t>
            </a:r>
            <a:endParaRPr lang="en-GB"/>
          </a:p>
        </p:txBody>
      </p:sp>
      <p:sp>
        <p:nvSpPr>
          <p:cNvPr id="6" name="Content Placeholder 5">
            <a:extLst>
              <a:ext uri="{FF2B5EF4-FFF2-40B4-BE49-F238E27FC236}">
                <a16:creationId xmlns:a16="http://schemas.microsoft.com/office/drawing/2014/main" id="{957ADDB8-219B-411C-B988-C212ED8D2C7A}"/>
              </a:ext>
            </a:extLst>
          </p:cNvPr>
          <p:cNvSpPr>
            <a:spLocks noGrp="1"/>
          </p:cNvSpPr>
          <p:nvPr>
            <p:ph idx="1"/>
          </p:nvPr>
        </p:nvSpPr>
        <p:spPr/>
        <p:txBody>
          <a:bodyPr/>
          <a:lstStyle/>
          <a:p>
            <a:pPr marL="0" indent="0">
              <a:buNone/>
            </a:pPr>
            <a:r>
              <a:rPr lang="en-GB" b="1">
                <a:effectLst/>
              </a:rPr>
              <a:t>Multiple‑choice questions</a:t>
            </a:r>
          </a:p>
          <a:p>
            <a:r>
              <a:rPr lang="en-GB">
                <a:effectLst/>
              </a:rPr>
              <a:t>Which wireless technology is best for transferring large files quickly? A. Bluetooth B. Wi‑Fi C. Coaxial D. UTP</a:t>
            </a:r>
          </a:p>
          <a:p>
            <a:r>
              <a:rPr lang="en-GB">
                <a:effectLst/>
              </a:rPr>
              <a:t>Which cable type uses light to transmit data? A. UTP B. Coaxial C. Fibre‑optic D. HDMI</a:t>
            </a:r>
          </a:p>
          <a:p>
            <a:r>
              <a:rPr lang="en-GB">
                <a:effectLst/>
              </a:rPr>
              <a:t>Which of the following is a drawback of Bluetooth? A. Low power usage B. Short range C. High speed D. Works without pairing</a:t>
            </a:r>
          </a:p>
          <a:p>
            <a:endParaRPr lang="en-GB"/>
          </a:p>
        </p:txBody>
      </p:sp>
    </p:spTree>
    <p:extLst>
      <p:ext uri="{BB962C8B-B14F-4D97-AF65-F5344CB8AC3E}">
        <p14:creationId xmlns:p14="http://schemas.microsoft.com/office/powerpoint/2010/main" val="425050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F26A-A12C-4598-BF70-1F9733CD6E4C}"/>
              </a:ext>
            </a:extLst>
          </p:cNvPr>
          <p:cNvSpPr>
            <a:spLocks noGrp="1"/>
          </p:cNvSpPr>
          <p:nvPr>
            <p:ph type="title"/>
          </p:nvPr>
        </p:nvSpPr>
        <p:spPr/>
        <p:txBody>
          <a:bodyPr/>
          <a:lstStyle/>
          <a:p>
            <a:r>
              <a:rPr lang="en-GB" b="1">
                <a:effectLst/>
              </a:rPr>
              <a:t>Section 8: Data Transfer</a:t>
            </a:r>
            <a:br>
              <a:rPr lang="en-GB" b="1">
                <a:effectLst/>
              </a:rPr>
            </a:br>
            <a:endParaRPr lang="en-GB"/>
          </a:p>
        </p:txBody>
      </p:sp>
      <p:sp>
        <p:nvSpPr>
          <p:cNvPr id="3" name="Content Placeholder 2">
            <a:extLst>
              <a:ext uri="{FF2B5EF4-FFF2-40B4-BE49-F238E27FC236}">
                <a16:creationId xmlns:a16="http://schemas.microsoft.com/office/drawing/2014/main" id="{52B8F781-9046-4827-9F58-EB134BE7F12D}"/>
              </a:ext>
            </a:extLst>
          </p:cNvPr>
          <p:cNvSpPr>
            <a:spLocks noGrp="1"/>
          </p:cNvSpPr>
          <p:nvPr>
            <p:ph idx="1"/>
          </p:nvPr>
        </p:nvSpPr>
        <p:spPr/>
        <p:txBody>
          <a:bodyPr/>
          <a:lstStyle/>
          <a:p>
            <a:pPr marL="0" indent="0">
              <a:buNone/>
            </a:pPr>
            <a:r>
              <a:rPr lang="en-GB" b="1">
                <a:effectLst/>
              </a:rPr>
              <a:t>Multiple‑choice questions</a:t>
            </a:r>
          </a:p>
          <a:p>
            <a:r>
              <a:rPr lang="en-GB">
                <a:effectLst/>
              </a:rPr>
              <a:t>Which wireless technology is best for transferring large files quickly? A. Bluetooth B. Wi‑Fi C. Coaxial D. UTP</a:t>
            </a:r>
          </a:p>
          <a:p>
            <a:r>
              <a:rPr lang="en-GB">
                <a:effectLst/>
              </a:rPr>
              <a:t>Which cable type uses light to transmit data? A. UTP B. Coaxial C. Fibre‑optic D. HDMI</a:t>
            </a:r>
          </a:p>
          <a:p>
            <a:r>
              <a:rPr lang="en-GB">
                <a:effectLst/>
              </a:rPr>
              <a:t>Which of the following is a drawback of Bluetooth? A. Low power usage B. Short range C. High speed D. Works without pairing</a:t>
            </a:r>
          </a:p>
          <a:p>
            <a:endParaRPr lang="en-GB"/>
          </a:p>
        </p:txBody>
      </p:sp>
    </p:spTree>
    <p:extLst>
      <p:ext uri="{BB962C8B-B14F-4D97-AF65-F5344CB8AC3E}">
        <p14:creationId xmlns:p14="http://schemas.microsoft.com/office/powerpoint/2010/main" val="2879768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E361-7B2C-464A-9B0E-AF239A13A51B}"/>
              </a:ext>
            </a:extLst>
          </p:cNvPr>
          <p:cNvSpPr>
            <a:spLocks noGrp="1"/>
          </p:cNvSpPr>
          <p:nvPr>
            <p:ph type="title"/>
          </p:nvPr>
        </p:nvSpPr>
        <p:spPr/>
        <p:txBody>
          <a:bodyPr/>
          <a:lstStyle/>
          <a:p>
            <a:r>
              <a:rPr lang="en-GB" b="1">
                <a:effectLst/>
              </a:rPr>
              <a:t>Section 8: Data Transfer</a:t>
            </a:r>
            <a:endParaRPr lang="en-GB"/>
          </a:p>
        </p:txBody>
      </p:sp>
      <p:sp>
        <p:nvSpPr>
          <p:cNvPr id="4" name="Rectangle 1">
            <a:extLst>
              <a:ext uri="{FF2B5EF4-FFF2-40B4-BE49-F238E27FC236}">
                <a16:creationId xmlns:a16="http://schemas.microsoft.com/office/drawing/2014/main" id="{9F608E6E-AC8E-4E59-AEE5-00AE0C21A438}"/>
              </a:ext>
            </a:extLst>
          </p:cNvPr>
          <p:cNvSpPr>
            <a:spLocks noGrp="1" noChangeArrowheads="1"/>
          </p:cNvSpPr>
          <p:nvPr>
            <p:ph idx="1"/>
          </p:nvPr>
        </p:nvSpPr>
        <p:spPr bwMode="auto">
          <a:xfrm>
            <a:off x="506858" y="3551490"/>
            <a:ext cx="80309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State one benefit and one drawback of using </a:t>
            </a:r>
            <a:r>
              <a:rPr kumimoji="0" lang="en-US" altLang="en-US" sz="1800" b="1" i="0" u="none" strike="noStrike" cap="none" normalizeH="0" baseline="0">
                <a:ln>
                  <a:noFill/>
                </a:ln>
                <a:solidFill>
                  <a:schemeClr val="tx1"/>
                </a:solidFill>
                <a:effectLst/>
                <a:latin typeface="Arial" panose="020B0604020202020204" pitchFamily="34" charset="0"/>
              </a:rPr>
              <a:t>Wi‑Fi</a:t>
            </a:r>
            <a:r>
              <a:rPr kumimoji="0" lang="en-US" altLang="en-US" sz="1800" b="0" i="0" u="none" strike="noStrike" cap="none" normalizeH="0" baseline="0">
                <a:ln>
                  <a:noFill/>
                </a:ln>
                <a:solidFill>
                  <a:schemeClr val="tx1"/>
                </a:solidFill>
                <a:effectLst/>
                <a:latin typeface="Arial" panose="020B0604020202020204" pitchFamily="34" charset="0"/>
              </a:rPr>
              <a:t> for data transfer.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Describe one situation where </a:t>
            </a:r>
            <a:r>
              <a:rPr kumimoji="0" lang="en-US" altLang="en-US" sz="1800" b="1" i="0" u="none" strike="noStrike" cap="none" normalizeH="0" baseline="0">
                <a:ln>
                  <a:noFill/>
                </a:ln>
                <a:solidFill>
                  <a:schemeClr val="tx1"/>
                </a:solidFill>
                <a:effectLst/>
                <a:latin typeface="Arial" panose="020B0604020202020204" pitchFamily="34" charset="0"/>
              </a:rPr>
              <a:t>UTP cable</a:t>
            </a:r>
            <a:r>
              <a:rPr kumimoji="0" lang="en-US" altLang="en-US" sz="1800" b="0" i="0" u="none" strike="noStrike" cap="none" normalizeH="0" baseline="0">
                <a:ln>
                  <a:noFill/>
                </a:ln>
                <a:solidFill>
                  <a:schemeClr val="tx1"/>
                </a:solidFill>
                <a:effectLst/>
                <a:latin typeface="Arial" panose="020B0604020202020204" pitchFamily="34" charset="0"/>
              </a:rPr>
              <a:t> would be more suitable than Wi‑Fi.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Explain why </a:t>
            </a:r>
            <a:r>
              <a:rPr kumimoji="0" lang="en-US" altLang="en-US" sz="1800" b="0" i="0" u="none" strike="noStrike" cap="none" normalizeH="0" baseline="0" err="1">
                <a:ln>
                  <a:noFill/>
                </a:ln>
                <a:solidFill>
                  <a:schemeClr val="tx1"/>
                </a:solidFill>
                <a:effectLst/>
                <a:latin typeface="Arial" panose="020B0604020202020204" pitchFamily="34" charset="0"/>
              </a:rPr>
              <a:t>fibre</a:t>
            </a:r>
            <a:r>
              <a:rPr kumimoji="0" lang="en-US" altLang="en-US" sz="1800" b="0" i="0" u="none" strike="noStrike" cap="none" normalizeH="0" baseline="0">
                <a:ln>
                  <a:noFill/>
                </a:ln>
                <a:solidFill>
                  <a:schemeClr val="tx1"/>
                </a:solidFill>
                <a:effectLst/>
                <a:latin typeface="Arial" panose="020B0604020202020204" pitchFamily="34" charset="0"/>
              </a:rPr>
              <a:t>‑optic cables are used for long‑distance communication.</a:t>
            </a:r>
          </a:p>
        </p:txBody>
      </p:sp>
      <p:sp>
        <p:nvSpPr>
          <p:cNvPr id="6" name="Rectangle 3">
            <a:extLst>
              <a:ext uri="{FF2B5EF4-FFF2-40B4-BE49-F238E27FC236}">
                <a16:creationId xmlns:a16="http://schemas.microsoft.com/office/drawing/2014/main" id="{72621479-258F-42E3-B9F6-634D8CE05F37}"/>
              </a:ext>
            </a:extLst>
          </p:cNvPr>
          <p:cNvSpPr>
            <a:spLocks noChangeArrowheads="1"/>
          </p:cNvSpPr>
          <p:nvPr/>
        </p:nvSpPr>
        <p:spPr bwMode="auto">
          <a:xfrm>
            <a:off x="434939" y="2505332"/>
            <a:ext cx="113700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Compare wireless and cabled methods of data transfer in terms of </a:t>
            </a:r>
            <a:r>
              <a:rPr kumimoji="0" lang="en-US" altLang="en-US" sz="1800" b="1" i="0" u="none" strike="noStrike" cap="none" normalizeH="0" baseline="0">
                <a:ln>
                  <a:noFill/>
                </a:ln>
                <a:solidFill>
                  <a:schemeClr val="tx1"/>
                </a:solidFill>
                <a:effectLst/>
                <a:latin typeface="Arial" panose="020B0604020202020204" pitchFamily="34" charset="0"/>
              </a:rPr>
              <a:t>speed</a:t>
            </a: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00" b="1" i="0" u="none" strike="noStrike" cap="none" normalizeH="0" baseline="0">
                <a:ln>
                  <a:noFill/>
                </a:ln>
                <a:solidFill>
                  <a:schemeClr val="tx1"/>
                </a:solidFill>
                <a:effectLst/>
                <a:latin typeface="Arial" panose="020B0604020202020204" pitchFamily="34" charset="0"/>
              </a:rPr>
              <a:t>range</a:t>
            </a:r>
            <a:r>
              <a:rPr kumimoji="0" lang="en-US" altLang="en-US" sz="1800" b="0" i="0" u="none" strike="noStrike" cap="none" normalizeH="0" baseline="0">
                <a:ln>
                  <a:noFill/>
                </a:ln>
                <a:solidFill>
                  <a:schemeClr val="tx1"/>
                </a:solidFill>
                <a:effectLst/>
                <a:latin typeface="Arial" panose="020B0604020202020204" pitchFamily="34" charset="0"/>
              </a:rPr>
              <a:t>, and </a:t>
            </a:r>
            <a:r>
              <a:rPr kumimoji="0" lang="en-US" altLang="en-US" sz="1800" b="1" i="0" u="none" strike="noStrike" cap="none" normalizeH="0" baseline="0">
                <a:ln>
                  <a:noFill/>
                </a:ln>
                <a:solidFill>
                  <a:schemeClr val="tx1"/>
                </a:solidFill>
                <a:effectLst/>
                <a:latin typeface="Arial" panose="020B0604020202020204" pitchFamily="34" charset="0"/>
              </a:rPr>
              <a:t>security</a:t>
            </a:r>
            <a:r>
              <a:rPr kumimoji="0" lang="en-US" altLang="en-US" sz="1800" b="0" i="0" u="none" strike="noStrike" cap="none" normalizeH="0" baseline="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A photographer needs to transfer large video files from a camera to a computer. Discuss which transfer method would be most suitable and why.</a:t>
            </a:r>
          </a:p>
        </p:txBody>
      </p:sp>
    </p:spTree>
    <p:extLst>
      <p:ext uri="{BB962C8B-B14F-4D97-AF65-F5344CB8AC3E}">
        <p14:creationId xmlns:p14="http://schemas.microsoft.com/office/powerpoint/2010/main" val="399286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E5A6-C6EA-4100-A492-4E517F69B552}"/>
              </a:ext>
            </a:extLst>
          </p:cNvPr>
          <p:cNvSpPr>
            <a:spLocks noGrp="1"/>
          </p:cNvSpPr>
          <p:nvPr>
            <p:ph type="title"/>
          </p:nvPr>
        </p:nvSpPr>
        <p:spPr/>
        <p:txBody>
          <a:bodyPr/>
          <a:lstStyle/>
          <a:p>
            <a:r>
              <a:rPr lang="en-GB" dirty="0"/>
              <a:t>Learning aim A: Unit 2 Technology Systems</a:t>
            </a:r>
          </a:p>
        </p:txBody>
      </p:sp>
      <p:sp>
        <p:nvSpPr>
          <p:cNvPr id="3" name="Content Placeholder 2">
            <a:extLst>
              <a:ext uri="{FF2B5EF4-FFF2-40B4-BE49-F238E27FC236}">
                <a16:creationId xmlns:a16="http://schemas.microsoft.com/office/drawing/2014/main" id="{3FA761FB-45BA-41E0-BEF3-7BCBD597626E}"/>
              </a:ext>
            </a:extLst>
          </p:cNvPr>
          <p:cNvSpPr>
            <a:spLocks noGrp="1"/>
          </p:cNvSpPr>
          <p:nvPr>
            <p:ph idx="1"/>
          </p:nvPr>
        </p:nvSpPr>
        <p:spPr/>
        <p:txBody>
          <a:bodyPr/>
          <a:lstStyle/>
          <a:p>
            <a:r>
              <a:rPr lang="en-GB"/>
              <a:t>Explain how the components of technology systems work together.</a:t>
            </a:r>
          </a:p>
        </p:txBody>
      </p:sp>
    </p:spTree>
    <p:extLst>
      <p:ext uri="{BB962C8B-B14F-4D97-AF65-F5344CB8AC3E}">
        <p14:creationId xmlns:p14="http://schemas.microsoft.com/office/powerpoint/2010/main" val="88216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A27F-1C13-4168-A403-882ABF873F09}"/>
              </a:ext>
            </a:extLst>
          </p:cNvPr>
          <p:cNvSpPr>
            <a:spLocks noGrp="1"/>
          </p:cNvSpPr>
          <p:nvPr>
            <p:ph type="title"/>
          </p:nvPr>
        </p:nvSpPr>
        <p:spPr/>
        <p:txBody>
          <a:bodyPr/>
          <a:lstStyle/>
          <a:p>
            <a:r>
              <a:rPr lang="en-GB"/>
              <a:t>Components of a technology Systems</a:t>
            </a:r>
          </a:p>
        </p:txBody>
      </p:sp>
      <p:pic>
        <p:nvPicPr>
          <p:cNvPr id="5" name="Content Placeholder 4">
            <a:extLst>
              <a:ext uri="{FF2B5EF4-FFF2-40B4-BE49-F238E27FC236}">
                <a16:creationId xmlns:a16="http://schemas.microsoft.com/office/drawing/2014/main" id="{DF889D3A-BD78-4C52-8AF4-BA04B2FF8E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153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0E094-98A1-47F7-8165-5C0E82271CEE}"/>
              </a:ext>
            </a:extLst>
          </p:cNvPr>
          <p:cNvSpPr>
            <a:spLocks noGrp="1"/>
          </p:cNvSpPr>
          <p:nvPr>
            <p:ph type="title"/>
          </p:nvPr>
        </p:nvSpPr>
        <p:spPr/>
        <p:txBody>
          <a:bodyPr/>
          <a:lstStyle/>
          <a:p>
            <a:r>
              <a:rPr lang="en-GB" b="1">
                <a:effectLst/>
              </a:rPr>
              <a:t>Section 1: Computer &amp; Technology Systems</a:t>
            </a:r>
          </a:p>
        </p:txBody>
      </p:sp>
      <p:sp>
        <p:nvSpPr>
          <p:cNvPr id="3" name="Content Placeholder 2">
            <a:extLst>
              <a:ext uri="{FF2B5EF4-FFF2-40B4-BE49-F238E27FC236}">
                <a16:creationId xmlns:a16="http://schemas.microsoft.com/office/drawing/2014/main" id="{461460C4-15C2-4353-979D-F25D85D29240}"/>
              </a:ext>
            </a:extLst>
          </p:cNvPr>
          <p:cNvSpPr>
            <a:spLocks noGrp="1"/>
          </p:cNvSpPr>
          <p:nvPr>
            <p:ph idx="1"/>
          </p:nvPr>
        </p:nvSpPr>
        <p:spPr/>
        <p:txBody>
          <a:bodyPr/>
          <a:lstStyle/>
          <a:p>
            <a:pPr>
              <a:buFont typeface="Arial" panose="020B0604020202020204" pitchFamily="34" charset="0"/>
              <a:buChar char="•"/>
            </a:pPr>
            <a:r>
              <a:rPr lang="en-GB">
                <a:effectLst/>
              </a:rPr>
              <a:t>What is the difference between a computer and a technology system?</a:t>
            </a:r>
          </a:p>
          <a:p>
            <a:pPr>
              <a:buFont typeface="Arial" panose="020B0604020202020204" pitchFamily="34" charset="0"/>
              <a:buChar char="•"/>
            </a:pPr>
            <a:r>
              <a:rPr lang="en-GB">
                <a:effectLst/>
              </a:rPr>
              <a:t>Why is digital data important in computer processing?</a:t>
            </a:r>
          </a:p>
          <a:p>
            <a:pPr>
              <a:buFont typeface="Arial" panose="020B0604020202020204" pitchFamily="34" charset="0"/>
              <a:buChar char="•"/>
            </a:pPr>
            <a:r>
              <a:rPr lang="en-GB">
                <a:effectLst/>
              </a:rPr>
              <a:t>What components make up a complete technology system?</a:t>
            </a:r>
          </a:p>
          <a:p>
            <a:pPr>
              <a:buFont typeface="Arial" panose="020B0604020202020204" pitchFamily="34" charset="0"/>
              <a:buChar char="•"/>
            </a:pPr>
            <a:r>
              <a:rPr lang="en-GB">
                <a:effectLst/>
              </a:rPr>
              <a:t>How do hardware and software depend on each other?</a:t>
            </a:r>
          </a:p>
          <a:p>
            <a:endParaRPr lang="en-GB"/>
          </a:p>
        </p:txBody>
      </p:sp>
    </p:spTree>
    <p:extLst>
      <p:ext uri="{BB962C8B-B14F-4D97-AF65-F5344CB8AC3E}">
        <p14:creationId xmlns:p14="http://schemas.microsoft.com/office/powerpoint/2010/main" val="2073198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694B-8971-4F65-802F-23E524E6F58D}"/>
              </a:ext>
            </a:extLst>
          </p:cNvPr>
          <p:cNvSpPr>
            <a:spLocks noGrp="1"/>
          </p:cNvSpPr>
          <p:nvPr>
            <p:ph type="title"/>
          </p:nvPr>
        </p:nvSpPr>
        <p:spPr/>
        <p:txBody>
          <a:bodyPr/>
          <a:lstStyle/>
          <a:p>
            <a:r>
              <a:rPr lang="en-GB" b="1">
                <a:effectLst/>
              </a:rPr>
              <a:t>Section 2: Applications of Technology Systems</a:t>
            </a:r>
            <a:br>
              <a:rPr lang="en-GB" b="1">
                <a:effectLst/>
              </a:rPr>
            </a:br>
            <a:endParaRPr lang="en-GB"/>
          </a:p>
        </p:txBody>
      </p:sp>
      <p:sp>
        <p:nvSpPr>
          <p:cNvPr id="3" name="Content Placeholder 2">
            <a:extLst>
              <a:ext uri="{FF2B5EF4-FFF2-40B4-BE49-F238E27FC236}">
                <a16:creationId xmlns:a16="http://schemas.microsoft.com/office/drawing/2014/main" id="{D2C06069-AEF3-4268-BF73-150B5899AA1B}"/>
              </a:ext>
            </a:extLst>
          </p:cNvPr>
          <p:cNvSpPr>
            <a:spLocks noGrp="1"/>
          </p:cNvSpPr>
          <p:nvPr>
            <p:ph idx="1"/>
          </p:nvPr>
        </p:nvSpPr>
        <p:spPr/>
        <p:txBody>
          <a:bodyPr/>
          <a:lstStyle/>
          <a:p>
            <a:pPr>
              <a:buFont typeface="Arial" panose="020B0604020202020204" pitchFamily="34" charset="0"/>
              <a:buChar char="•"/>
            </a:pPr>
            <a:r>
              <a:rPr lang="en-GB">
                <a:effectLst/>
              </a:rPr>
              <a:t>How is technology used in the construction sector?</a:t>
            </a:r>
          </a:p>
          <a:p>
            <a:pPr>
              <a:buFont typeface="Arial" panose="020B0604020202020204" pitchFamily="34" charset="0"/>
              <a:buChar char="•"/>
            </a:pPr>
            <a:r>
              <a:rPr lang="en-GB">
                <a:effectLst/>
              </a:rPr>
              <a:t>Why is CAD/CAM important in manufacturing?</a:t>
            </a:r>
          </a:p>
          <a:p>
            <a:pPr>
              <a:buFont typeface="Arial" panose="020B0604020202020204" pitchFamily="34" charset="0"/>
              <a:buChar char="•"/>
            </a:pPr>
            <a:r>
              <a:rPr lang="en-GB">
                <a:effectLst/>
              </a:rPr>
              <a:t>What technology systems are used in the finance sector?</a:t>
            </a:r>
          </a:p>
          <a:p>
            <a:pPr>
              <a:buFont typeface="Arial" panose="020B0604020202020204" pitchFamily="34" charset="0"/>
              <a:buChar char="•"/>
            </a:pPr>
            <a:r>
              <a:rPr lang="en-GB">
                <a:effectLst/>
              </a:rPr>
              <a:t>How do robots improve efficiency in production lines?</a:t>
            </a:r>
          </a:p>
          <a:p>
            <a:pPr>
              <a:buFont typeface="Arial" panose="020B0604020202020204" pitchFamily="34" charset="0"/>
              <a:buChar char="•"/>
            </a:pPr>
            <a:r>
              <a:rPr lang="en-GB">
                <a:effectLst/>
              </a:rPr>
              <a:t>How does retail use automated systems such as self‑checkouts?</a:t>
            </a:r>
          </a:p>
          <a:p>
            <a:endParaRPr lang="en-GB"/>
          </a:p>
        </p:txBody>
      </p:sp>
    </p:spTree>
    <p:extLst>
      <p:ext uri="{BB962C8B-B14F-4D97-AF65-F5344CB8AC3E}">
        <p14:creationId xmlns:p14="http://schemas.microsoft.com/office/powerpoint/2010/main" val="238210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153E-9BAE-41DF-851C-64372669E282}"/>
              </a:ext>
            </a:extLst>
          </p:cNvPr>
          <p:cNvSpPr>
            <a:spLocks noGrp="1"/>
          </p:cNvSpPr>
          <p:nvPr>
            <p:ph type="title"/>
          </p:nvPr>
        </p:nvSpPr>
        <p:spPr/>
        <p:txBody>
          <a:bodyPr/>
          <a:lstStyle/>
          <a:p>
            <a:r>
              <a:rPr lang="en-GB" b="1">
                <a:effectLst/>
              </a:rPr>
              <a:t>Section 3: Issues in Technology Systems</a:t>
            </a:r>
            <a:br>
              <a:rPr lang="en-GB" b="1">
                <a:effectLst/>
              </a:rPr>
            </a:br>
            <a:endParaRPr lang="en-GB"/>
          </a:p>
        </p:txBody>
      </p:sp>
      <p:sp>
        <p:nvSpPr>
          <p:cNvPr id="3" name="Content Placeholder 2">
            <a:extLst>
              <a:ext uri="{FF2B5EF4-FFF2-40B4-BE49-F238E27FC236}">
                <a16:creationId xmlns:a16="http://schemas.microsoft.com/office/drawing/2014/main" id="{9DD3F66C-71FA-4C7C-B8F9-5F72824B737F}"/>
              </a:ext>
            </a:extLst>
          </p:cNvPr>
          <p:cNvSpPr>
            <a:spLocks noGrp="1"/>
          </p:cNvSpPr>
          <p:nvPr>
            <p:ph idx="1"/>
          </p:nvPr>
        </p:nvSpPr>
        <p:spPr/>
        <p:txBody>
          <a:bodyPr/>
          <a:lstStyle/>
          <a:p>
            <a:pPr>
              <a:buFont typeface="Arial" panose="020B0604020202020204" pitchFamily="34" charset="0"/>
              <a:buChar char="•"/>
            </a:pPr>
            <a:r>
              <a:rPr lang="en-GB">
                <a:effectLst/>
              </a:rPr>
              <a:t>What are common health and safety risks when using technology?</a:t>
            </a:r>
          </a:p>
          <a:p>
            <a:pPr>
              <a:buFont typeface="Arial" panose="020B0604020202020204" pitchFamily="34" charset="0"/>
              <a:buChar char="•"/>
            </a:pPr>
            <a:r>
              <a:rPr lang="en-GB">
                <a:effectLst/>
              </a:rPr>
              <a:t>Why are passwords and authentication important?</a:t>
            </a:r>
          </a:p>
          <a:p>
            <a:pPr>
              <a:buFont typeface="Arial" panose="020B0604020202020204" pitchFamily="34" charset="0"/>
              <a:buChar char="•"/>
            </a:pPr>
            <a:r>
              <a:rPr lang="en-GB">
                <a:effectLst/>
              </a:rPr>
              <a:t>What environmental issues arise from technology use?</a:t>
            </a:r>
          </a:p>
          <a:p>
            <a:pPr>
              <a:buFont typeface="Arial" panose="020B0604020202020204" pitchFamily="34" charset="0"/>
              <a:buChar char="•"/>
            </a:pPr>
            <a:r>
              <a:rPr lang="en-GB">
                <a:effectLst/>
              </a:rPr>
              <a:t>How does sustainability influence technology design?</a:t>
            </a:r>
          </a:p>
          <a:p>
            <a:pPr>
              <a:buFont typeface="Arial" panose="020B0604020202020204" pitchFamily="34" charset="0"/>
              <a:buChar char="•"/>
            </a:pPr>
            <a:r>
              <a:rPr lang="en-GB">
                <a:effectLst/>
              </a:rPr>
              <a:t>What is copyright, and why does it matter in digital systems?</a:t>
            </a:r>
          </a:p>
          <a:p>
            <a:endParaRPr lang="en-GB"/>
          </a:p>
        </p:txBody>
      </p:sp>
    </p:spTree>
    <p:extLst>
      <p:ext uri="{BB962C8B-B14F-4D97-AF65-F5344CB8AC3E}">
        <p14:creationId xmlns:p14="http://schemas.microsoft.com/office/powerpoint/2010/main" val="309209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1D6B-8089-4131-A442-86979D161C92}"/>
              </a:ext>
            </a:extLst>
          </p:cNvPr>
          <p:cNvSpPr>
            <a:spLocks noGrp="1"/>
          </p:cNvSpPr>
          <p:nvPr>
            <p:ph type="title"/>
          </p:nvPr>
        </p:nvSpPr>
        <p:spPr>
          <a:xfrm>
            <a:off x="351692" y="365125"/>
            <a:ext cx="11002108" cy="1325563"/>
          </a:xfrm>
        </p:spPr>
        <p:txBody>
          <a:bodyPr>
            <a:normAutofit fontScale="90000"/>
          </a:bodyPr>
          <a:lstStyle/>
          <a:p>
            <a:r>
              <a:rPr lang="en-GB" b="1">
                <a:effectLst/>
              </a:rPr>
              <a:t>Section 4: Future Development of Technology Systems</a:t>
            </a:r>
            <a:br>
              <a:rPr lang="en-GB" b="1">
                <a:effectLst/>
              </a:rPr>
            </a:br>
            <a:endParaRPr lang="en-GB"/>
          </a:p>
        </p:txBody>
      </p:sp>
      <p:sp>
        <p:nvSpPr>
          <p:cNvPr id="3" name="Content Placeholder 2">
            <a:extLst>
              <a:ext uri="{FF2B5EF4-FFF2-40B4-BE49-F238E27FC236}">
                <a16:creationId xmlns:a16="http://schemas.microsoft.com/office/drawing/2014/main" id="{82FDA4B8-7F00-4826-8373-A87C83003DBB}"/>
              </a:ext>
            </a:extLst>
          </p:cNvPr>
          <p:cNvSpPr>
            <a:spLocks noGrp="1"/>
          </p:cNvSpPr>
          <p:nvPr>
            <p:ph idx="1"/>
          </p:nvPr>
        </p:nvSpPr>
        <p:spPr/>
        <p:txBody>
          <a:bodyPr/>
          <a:lstStyle/>
          <a:p>
            <a:pPr>
              <a:buFont typeface="Arial" panose="020B0604020202020204" pitchFamily="34" charset="0"/>
              <a:buChar char="•"/>
            </a:pPr>
            <a:r>
              <a:rPr lang="en-GB">
                <a:effectLst/>
              </a:rPr>
              <a:t>Why do organisations invest in new technology systems?</a:t>
            </a:r>
          </a:p>
          <a:p>
            <a:pPr>
              <a:buFont typeface="Arial" panose="020B0604020202020204" pitchFamily="34" charset="0"/>
              <a:buChar char="•"/>
            </a:pPr>
            <a:r>
              <a:rPr lang="en-GB">
                <a:effectLst/>
              </a:rPr>
              <a:t>How can improved technology give a competitive advantage?</a:t>
            </a:r>
          </a:p>
          <a:p>
            <a:pPr>
              <a:buFont typeface="Arial" panose="020B0604020202020204" pitchFamily="34" charset="0"/>
              <a:buChar char="•"/>
            </a:pPr>
            <a:r>
              <a:rPr lang="en-GB">
                <a:effectLst/>
              </a:rPr>
              <a:t>How does automation reduce costs?</a:t>
            </a:r>
          </a:p>
          <a:p>
            <a:pPr>
              <a:buFont typeface="Arial" panose="020B0604020202020204" pitchFamily="34" charset="0"/>
              <a:buChar char="•"/>
            </a:pPr>
            <a:r>
              <a:rPr lang="en-GB">
                <a:effectLst/>
              </a:rPr>
              <a:t>What performance improvements can new systems bring?</a:t>
            </a:r>
          </a:p>
          <a:p>
            <a:endParaRPr lang="en-GB"/>
          </a:p>
        </p:txBody>
      </p:sp>
    </p:spTree>
    <p:extLst>
      <p:ext uri="{BB962C8B-B14F-4D97-AF65-F5344CB8AC3E}">
        <p14:creationId xmlns:p14="http://schemas.microsoft.com/office/powerpoint/2010/main" val="356460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9855-EB92-4002-9620-59CE4774F896}"/>
              </a:ext>
            </a:extLst>
          </p:cNvPr>
          <p:cNvSpPr>
            <a:spLocks noGrp="1"/>
          </p:cNvSpPr>
          <p:nvPr>
            <p:ph type="title"/>
          </p:nvPr>
        </p:nvSpPr>
        <p:spPr/>
        <p:txBody>
          <a:bodyPr/>
          <a:lstStyle/>
          <a:p>
            <a:r>
              <a:rPr lang="en-GB" b="1">
                <a:effectLst/>
              </a:rPr>
              <a:t>Section 5: Hardware Devices</a:t>
            </a:r>
            <a:br>
              <a:rPr lang="en-GB" b="1">
                <a:effectLst/>
              </a:rPr>
            </a:br>
            <a:endParaRPr lang="en-GB"/>
          </a:p>
        </p:txBody>
      </p:sp>
      <p:sp>
        <p:nvSpPr>
          <p:cNvPr id="3" name="Content Placeholder 2">
            <a:extLst>
              <a:ext uri="{FF2B5EF4-FFF2-40B4-BE49-F238E27FC236}">
                <a16:creationId xmlns:a16="http://schemas.microsoft.com/office/drawing/2014/main" id="{A46DD8D8-58FB-4EA2-95D5-AF346CD5E184}"/>
              </a:ext>
            </a:extLst>
          </p:cNvPr>
          <p:cNvSpPr>
            <a:spLocks noGrp="1"/>
          </p:cNvSpPr>
          <p:nvPr>
            <p:ph idx="1"/>
          </p:nvPr>
        </p:nvSpPr>
        <p:spPr/>
        <p:txBody>
          <a:bodyPr/>
          <a:lstStyle/>
          <a:p>
            <a:pPr>
              <a:buFont typeface="Arial" panose="020B0604020202020204" pitchFamily="34" charset="0"/>
              <a:buChar char="•"/>
            </a:pPr>
            <a:r>
              <a:rPr lang="en-GB">
                <a:effectLst/>
              </a:rPr>
              <a:t>What are the differences between a PC, laptop, tablet and server?</a:t>
            </a:r>
          </a:p>
          <a:p>
            <a:pPr>
              <a:buFont typeface="Arial" panose="020B0604020202020204" pitchFamily="34" charset="0"/>
              <a:buChar char="•"/>
            </a:pPr>
            <a:r>
              <a:rPr lang="en-GB">
                <a:effectLst/>
              </a:rPr>
              <a:t>Why are modern devices often multifunctional?</a:t>
            </a:r>
          </a:p>
          <a:p>
            <a:pPr>
              <a:buFont typeface="Arial" panose="020B0604020202020204" pitchFamily="34" charset="0"/>
              <a:buChar char="•"/>
            </a:pPr>
            <a:r>
              <a:rPr lang="en-GB">
                <a:effectLst/>
              </a:rPr>
              <a:t>What are the advantages of solid‑state storage over magnetic storage?</a:t>
            </a:r>
          </a:p>
          <a:p>
            <a:pPr>
              <a:buFont typeface="Arial" panose="020B0604020202020204" pitchFamily="34" charset="0"/>
              <a:buChar char="•"/>
            </a:pPr>
            <a:r>
              <a:rPr lang="en-GB">
                <a:effectLst/>
              </a:rPr>
              <a:t>How do input and output devices work together in a system?</a:t>
            </a:r>
          </a:p>
          <a:p>
            <a:endParaRPr lang="en-GB"/>
          </a:p>
        </p:txBody>
      </p:sp>
    </p:spTree>
    <p:extLst>
      <p:ext uri="{BB962C8B-B14F-4D97-AF65-F5344CB8AC3E}">
        <p14:creationId xmlns:p14="http://schemas.microsoft.com/office/powerpoint/2010/main" val="1201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32BA8-6316-4F01-BBE7-2D36250275EB}"/>
              </a:ext>
            </a:extLst>
          </p:cNvPr>
          <p:cNvSpPr>
            <a:spLocks noGrp="1"/>
          </p:cNvSpPr>
          <p:nvPr>
            <p:ph type="title"/>
          </p:nvPr>
        </p:nvSpPr>
        <p:spPr/>
        <p:txBody>
          <a:bodyPr/>
          <a:lstStyle/>
          <a:p>
            <a:r>
              <a:rPr lang="en-GB" b="1">
                <a:effectLst/>
              </a:rPr>
              <a:t>Section 6: Automated Systems &amp; Data Capture</a:t>
            </a:r>
            <a:br>
              <a:rPr lang="en-GB" b="1">
                <a:effectLst/>
              </a:rPr>
            </a:br>
            <a:endParaRPr lang="en-GB"/>
          </a:p>
        </p:txBody>
      </p:sp>
      <p:sp>
        <p:nvSpPr>
          <p:cNvPr id="3" name="Content Placeholder 2">
            <a:extLst>
              <a:ext uri="{FF2B5EF4-FFF2-40B4-BE49-F238E27FC236}">
                <a16:creationId xmlns:a16="http://schemas.microsoft.com/office/drawing/2014/main" id="{FC759A7F-18E0-439A-BD61-6CF746E0587F}"/>
              </a:ext>
            </a:extLst>
          </p:cNvPr>
          <p:cNvSpPr>
            <a:spLocks noGrp="1"/>
          </p:cNvSpPr>
          <p:nvPr>
            <p:ph idx="1"/>
          </p:nvPr>
        </p:nvSpPr>
        <p:spPr/>
        <p:txBody>
          <a:bodyPr/>
          <a:lstStyle/>
          <a:p>
            <a:pPr>
              <a:buFont typeface="Arial" panose="020B0604020202020204" pitchFamily="34" charset="0"/>
              <a:buChar char="•"/>
            </a:pPr>
            <a:r>
              <a:rPr lang="en-GB">
                <a:effectLst/>
              </a:rPr>
              <a:t>How does a self‑service checkout combine hardware and software?</a:t>
            </a:r>
          </a:p>
          <a:p>
            <a:pPr>
              <a:buFont typeface="Arial" panose="020B0604020202020204" pitchFamily="34" charset="0"/>
              <a:buChar char="•"/>
            </a:pPr>
            <a:r>
              <a:rPr lang="en-GB">
                <a:effectLst/>
              </a:rPr>
              <a:t>What is the purpose of a barcode reader?</a:t>
            </a:r>
          </a:p>
          <a:p>
            <a:pPr>
              <a:buFont typeface="Arial" panose="020B0604020202020204" pitchFamily="34" charset="0"/>
              <a:buChar char="•"/>
            </a:pPr>
            <a:r>
              <a:rPr lang="en-GB">
                <a:effectLst/>
              </a:rPr>
              <a:t>How does RFID differ from OCR and OMR?</a:t>
            </a:r>
          </a:p>
          <a:p>
            <a:pPr>
              <a:buFont typeface="Arial" panose="020B0604020202020204" pitchFamily="34" charset="0"/>
              <a:buChar char="•"/>
            </a:pPr>
            <a:r>
              <a:rPr lang="en-GB">
                <a:effectLst/>
              </a:rPr>
              <a:t>Which device would be most suitable for a warehouse inventory system, and why?</a:t>
            </a:r>
          </a:p>
          <a:p>
            <a:endParaRPr lang="en-GB"/>
          </a:p>
        </p:txBody>
      </p:sp>
    </p:spTree>
    <p:extLst>
      <p:ext uri="{BB962C8B-B14F-4D97-AF65-F5344CB8AC3E}">
        <p14:creationId xmlns:p14="http://schemas.microsoft.com/office/powerpoint/2010/main" val="681270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8</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Unit 2: Technology Systems </vt:lpstr>
      <vt:lpstr>Learning aim A: Unit 2 Technology Systems</vt:lpstr>
      <vt:lpstr>Components of a technology Systems</vt:lpstr>
      <vt:lpstr>Section 1: Computer &amp; Technology Systems</vt:lpstr>
      <vt:lpstr>Section 2: Applications of Technology Systems </vt:lpstr>
      <vt:lpstr>Section 3: Issues in Technology Systems </vt:lpstr>
      <vt:lpstr>Section 4: Future Development of Technology Systems </vt:lpstr>
      <vt:lpstr>Section 5: Hardware Devices </vt:lpstr>
      <vt:lpstr>Section 6: Automated Systems &amp; Data Capture </vt:lpstr>
      <vt:lpstr>Section 6: Automated Systems &amp; Data Capture</vt:lpstr>
      <vt:lpstr>Section 7: Computer Networking</vt:lpstr>
      <vt:lpstr>Section 7: Computer Networking </vt:lpstr>
      <vt:lpstr>Section 7: Computer Networking</vt:lpstr>
      <vt:lpstr>Section 7: Computer Networking</vt:lpstr>
      <vt:lpstr>Section 8: Data Transfer </vt:lpstr>
      <vt:lpstr>Section 8: Data Transfer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Technology Systems</dc:title>
  <dc:creator>Farid Vali</dc:creator>
  <cp:revision>154</cp:revision>
  <dcterms:created xsi:type="dcterms:W3CDTF">2026-01-06T09:59:53Z</dcterms:created>
  <dcterms:modified xsi:type="dcterms:W3CDTF">2026-03-06T12:23:01Z</dcterms:modified>
</cp:coreProperties>
</file>